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5"/>
  </p:sldMasterIdLst>
  <p:notesMasterIdLst>
    <p:notesMasterId r:id="rId29"/>
  </p:notesMasterIdLst>
  <p:sldIdLst>
    <p:sldId id="281" r:id="rId6"/>
    <p:sldId id="283" r:id="rId7"/>
    <p:sldId id="284" r:id="rId8"/>
    <p:sldId id="285" r:id="rId9"/>
    <p:sldId id="286" r:id="rId10"/>
    <p:sldId id="290" r:id="rId11"/>
    <p:sldId id="287" r:id="rId12"/>
    <p:sldId id="322" r:id="rId13"/>
    <p:sldId id="289" r:id="rId14"/>
    <p:sldId id="300" r:id="rId15"/>
    <p:sldId id="297" r:id="rId16"/>
    <p:sldId id="311" r:id="rId17"/>
    <p:sldId id="312" r:id="rId18"/>
    <p:sldId id="314" r:id="rId19"/>
    <p:sldId id="317" r:id="rId20"/>
    <p:sldId id="320" r:id="rId21"/>
    <p:sldId id="313" r:id="rId22"/>
    <p:sldId id="318" r:id="rId23"/>
    <p:sldId id="315" r:id="rId24"/>
    <p:sldId id="272" r:id="rId25"/>
    <p:sldId id="309" r:id="rId26"/>
    <p:sldId id="319" r:id="rId27"/>
    <p:sldId id="323"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D2A84BE-FDE0-E555-77A6-CB8A32722B75}" name="Chantal Belanger, RD" initials="CB" userId="S::belangerch@phsd.ca::96feb4f1-7e55-45d9-83d1-5d41c9498d6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3EE672-97F6-4854-B224-F2A865E58EA0}" v="14" dt="2024-11-01T12:20:18.9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2849" autoAdjust="0"/>
  </p:normalViewPr>
  <p:slideViewPr>
    <p:cSldViewPr snapToGrid="0">
      <p:cViewPr varScale="1">
        <p:scale>
          <a:sx n="65" d="100"/>
          <a:sy n="65" d="100"/>
        </p:scale>
        <p:origin x="171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ntal Belanger, RD" userId="96feb4f1-7e55-45d9-83d1-5d41c9498d6a" providerId="ADAL" clId="{0C3EE672-97F6-4854-B224-F2A865E58EA0}"/>
    <pc:docChg chg="custSel modSld">
      <pc:chgData name="Chantal Belanger, RD" userId="96feb4f1-7e55-45d9-83d1-5d41c9498d6a" providerId="ADAL" clId="{0C3EE672-97F6-4854-B224-F2A865E58EA0}" dt="2024-11-01T12:28:59.125" v="626" actId="20577"/>
      <pc:docMkLst>
        <pc:docMk/>
      </pc:docMkLst>
      <pc:sldChg chg="modNotesTx">
        <pc:chgData name="Chantal Belanger, RD" userId="96feb4f1-7e55-45d9-83d1-5d41c9498d6a" providerId="ADAL" clId="{0C3EE672-97F6-4854-B224-F2A865E58EA0}" dt="2024-10-31T18:55:30.888" v="5"/>
        <pc:sldMkLst>
          <pc:docMk/>
          <pc:sldMk cId="2927158539" sldId="281"/>
        </pc:sldMkLst>
      </pc:sldChg>
      <pc:sldChg chg="modNotesTx">
        <pc:chgData name="Chantal Belanger, RD" userId="96feb4f1-7e55-45d9-83d1-5d41c9498d6a" providerId="ADAL" clId="{0C3EE672-97F6-4854-B224-F2A865E58EA0}" dt="2024-10-31T18:53:16.533" v="1" actId="20577"/>
        <pc:sldMkLst>
          <pc:docMk/>
          <pc:sldMk cId="3374117016" sldId="283"/>
        </pc:sldMkLst>
      </pc:sldChg>
      <pc:sldChg chg="modNotesTx">
        <pc:chgData name="Chantal Belanger, RD" userId="96feb4f1-7e55-45d9-83d1-5d41c9498d6a" providerId="ADAL" clId="{0C3EE672-97F6-4854-B224-F2A865E58EA0}" dt="2024-10-31T18:53:32.864" v="2" actId="20577"/>
        <pc:sldMkLst>
          <pc:docMk/>
          <pc:sldMk cId="2772140013" sldId="284"/>
        </pc:sldMkLst>
      </pc:sldChg>
      <pc:sldChg chg="modNotesTx">
        <pc:chgData name="Chantal Belanger, RD" userId="96feb4f1-7e55-45d9-83d1-5d41c9498d6a" providerId="ADAL" clId="{0C3EE672-97F6-4854-B224-F2A865E58EA0}" dt="2024-10-31T18:53:45.477" v="3" actId="20577"/>
        <pc:sldMkLst>
          <pc:docMk/>
          <pc:sldMk cId="1056161643" sldId="285"/>
        </pc:sldMkLst>
      </pc:sldChg>
      <pc:sldChg chg="modNotesTx">
        <pc:chgData name="Chantal Belanger, RD" userId="96feb4f1-7e55-45d9-83d1-5d41c9498d6a" providerId="ADAL" clId="{0C3EE672-97F6-4854-B224-F2A865E58EA0}" dt="2024-10-31T18:54:21.708" v="4" actId="33524"/>
        <pc:sldMkLst>
          <pc:docMk/>
          <pc:sldMk cId="189283513" sldId="286"/>
        </pc:sldMkLst>
      </pc:sldChg>
      <pc:sldChg chg="modNotesTx">
        <pc:chgData name="Chantal Belanger, RD" userId="96feb4f1-7e55-45d9-83d1-5d41c9498d6a" providerId="ADAL" clId="{0C3EE672-97F6-4854-B224-F2A865E58EA0}" dt="2024-10-31T19:08:53.970" v="140" actId="20577"/>
        <pc:sldMkLst>
          <pc:docMk/>
          <pc:sldMk cId="920076806" sldId="287"/>
        </pc:sldMkLst>
      </pc:sldChg>
      <pc:sldChg chg="modNotesTx">
        <pc:chgData name="Chantal Belanger, RD" userId="96feb4f1-7e55-45d9-83d1-5d41c9498d6a" providerId="ADAL" clId="{0C3EE672-97F6-4854-B224-F2A865E58EA0}" dt="2024-10-31T19:09:47.343" v="144" actId="33524"/>
        <pc:sldMkLst>
          <pc:docMk/>
          <pc:sldMk cId="1983397964" sldId="289"/>
        </pc:sldMkLst>
      </pc:sldChg>
      <pc:sldChg chg="modNotesTx">
        <pc:chgData name="Chantal Belanger, RD" userId="96feb4f1-7e55-45d9-83d1-5d41c9498d6a" providerId="ADAL" clId="{0C3EE672-97F6-4854-B224-F2A865E58EA0}" dt="2024-10-31T19:06:27.709" v="138" actId="20577"/>
        <pc:sldMkLst>
          <pc:docMk/>
          <pc:sldMk cId="2578569441" sldId="290"/>
        </pc:sldMkLst>
      </pc:sldChg>
      <pc:sldChg chg="modNotesTx">
        <pc:chgData name="Chantal Belanger, RD" userId="96feb4f1-7e55-45d9-83d1-5d41c9498d6a" providerId="ADAL" clId="{0C3EE672-97F6-4854-B224-F2A865E58EA0}" dt="2024-10-31T19:11:17.157" v="182" actId="20577"/>
        <pc:sldMkLst>
          <pc:docMk/>
          <pc:sldMk cId="1750858568" sldId="297"/>
        </pc:sldMkLst>
      </pc:sldChg>
      <pc:sldChg chg="modNotesTx">
        <pc:chgData name="Chantal Belanger, RD" userId="96feb4f1-7e55-45d9-83d1-5d41c9498d6a" providerId="ADAL" clId="{0C3EE672-97F6-4854-B224-F2A865E58EA0}" dt="2024-10-31T19:10:41.586" v="161" actId="20577"/>
        <pc:sldMkLst>
          <pc:docMk/>
          <pc:sldMk cId="724744257" sldId="300"/>
        </pc:sldMkLst>
      </pc:sldChg>
      <pc:sldChg chg="modSp mod">
        <pc:chgData name="Chantal Belanger, RD" userId="96feb4f1-7e55-45d9-83d1-5d41c9498d6a" providerId="ADAL" clId="{0C3EE672-97F6-4854-B224-F2A865E58EA0}" dt="2024-11-01T12:20:18.984" v="495" actId="478"/>
        <pc:sldMkLst>
          <pc:docMk/>
          <pc:sldMk cId="2188689770" sldId="309"/>
        </pc:sldMkLst>
        <pc:graphicFrameChg chg="mod modGraphic">
          <ac:chgData name="Chantal Belanger, RD" userId="96feb4f1-7e55-45d9-83d1-5d41c9498d6a" providerId="ADAL" clId="{0C3EE672-97F6-4854-B224-F2A865E58EA0}" dt="2024-11-01T12:20:18.984" v="495" actId="478"/>
          <ac:graphicFrameMkLst>
            <pc:docMk/>
            <pc:sldMk cId="2188689770" sldId="309"/>
            <ac:graphicFrameMk id="12" creationId="{C57EE365-7CC2-5AE7-B593-431D7C17CD34}"/>
          </ac:graphicFrameMkLst>
        </pc:graphicFrameChg>
      </pc:sldChg>
      <pc:sldChg chg="modNotesTx">
        <pc:chgData name="Chantal Belanger, RD" userId="96feb4f1-7e55-45d9-83d1-5d41c9498d6a" providerId="ADAL" clId="{0C3EE672-97F6-4854-B224-F2A865E58EA0}" dt="2024-10-31T19:11:38.959" v="186" actId="20577"/>
        <pc:sldMkLst>
          <pc:docMk/>
          <pc:sldMk cId="2561551461" sldId="311"/>
        </pc:sldMkLst>
      </pc:sldChg>
      <pc:sldChg chg="modNotesTx">
        <pc:chgData name="Chantal Belanger, RD" userId="96feb4f1-7e55-45d9-83d1-5d41c9498d6a" providerId="ADAL" clId="{0C3EE672-97F6-4854-B224-F2A865E58EA0}" dt="2024-11-01T12:21:11.886" v="498" actId="12"/>
        <pc:sldMkLst>
          <pc:docMk/>
          <pc:sldMk cId="2366313866" sldId="312"/>
        </pc:sldMkLst>
      </pc:sldChg>
      <pc:sldChg chg="modNotesTx">
        <pc:chgData name="Chantal Belanger, RD" userId="96feb4f1-7e55-45d9-83d1-5d41c9498d6a" providerId="ADAL" clId="{0C3EE672-97F6-4854-B224-F2A865E58EA0}" dt="2024-11-01T12:28:59.125" v="626" actId="20577"/>
        <pc:sldMkLst>
          <pc:docMk/>
          <pc:sldMk cId="1323850798" sldId="313"/>
        </pc:sldMkLst>
      </pc:sldChg>
      <pc:sldChg chg="modNotesTx">
        <pc:chgData name="Chantal Belanger, RD" userId="96feb4f1-7e55-45d9-83d1-5d41c9498d6a" providerId="ADAL" clId="{0C3EE672-97F6-4854-B224-F2A865E58EA0}" dt="2024-11-01T12:23:45.613" v="579" actId="33524"/>
        <pc:sldMkLst>
          <pc:docMk/>
          <pc:sldMk cId="2489840260" sldId="314"/>
        </pc:sldMkLst>
      </pc:sldChg>
      <pc:sldChg chg="modNotesTx">
        <pc:chgData name="Chantal Belanger, RD" userId="96feb4f1-7e55-45d9-83d1-5d41c9498d6a" providerId="ADAL" clId="{0C3EE672-97F6-4854-B224-F2A865E58EA0}" dt="2024-11-01T12:20:29.050" v="496" actId="20577"/>
        <pc:sldMkLst>
          <pc:docMk/>
          <pc:sldMk cId="2594515023" sldId="315"/>
        </pc:sldMkLst>
      </pc:sldChg>
      <pc:sldChg chg="modNotesTx">
        <pc:chgData name="Chantal Belanger, RD" userId="96feb4f1-7e55-45d9-83d1-5d41c9498d6a" providerId="ADAL" clId="{0C3EE672-97F6-4854-B224-F2A865E58EA0}" dt="2024-11-01T12:23:54.761" v="580" actId="20577"/>
        <pc:sldMkLst>
          <pc:docMk/>
          <pc:sldMk cId="3210808721" sldId="317"/>
        </pc:sldMkLst>
      </pc:sldChg>
      <pc:sldChg chg="modNotesTx">
        <pc:chgData name="Chantal Belanger, RD" userId="96feb4f1-7e55-45d9-83d1-5d41c9498d6a" providerId="ADAL" clId="{0C3EE672-97F6-4854-B224-F2A865E58EA0}" dt="2024-11-01T12:20:38.123" v="497" actId="20577"/>
        <pc:sldMkLst>
          <pc:docMk/>
          <pc:sldMk cId="1295003086" sldId="318"/>
        </pc:sldMkLst>
      </pc:sldChg>
      <pc:sldChg chg="modNotesTx">
        <pc:chgData name="Chantal Belanger, RD" userId="96feb4f1-7e55-45d9-83d1-5d41c9498d6a" providerId="ADAL" clId="{0C3EE672-97F6-4854-B224-F2A865E58EA0}" dt="2024-10-31T19:09:07.488" v="142" actId="33524"/>
        <pc:sldMkLst>
          <pc:docMk/>
          <pc:sldMk cId="1669853476" sldId="322"/>
        </pc:sldMkLst>
      </pc:sldChg>
      <pc:sldChg chg="modSp mod">
        <pc:chgData name="Chantal Belanger, RD" userId="96feb4f1-7e55-45d9-83d1-5d41c9498d6a" providerId="ADAL" clId="{0C3EE672-97F6-4854-B224-F2A865E58EA0}" dt="2024-11-01T12:12:40.046" v="484" actId="27636"/>
        <pc:sldMkLst>
          <pc:docMk/>
          <pc:sldMk cId="3014888819" sldId="323"/>
        </pc:sldMkLst>
        <pc:spChg chg="mod">
          <ac:chgData name="Chantal Belanger, RD" userId="96feb4f1-7e55-45d9-83d1-5d41c9498d6a" providerId="ADAL" clId="{0C3EE672-97F6-4854-B224-F2A865E58EA0}" dt="2024-11-01T12:12:40.046" v="484" actId="27636"/>
          <ac:spMkLst>
            <pc:docMk/>
            <pc:sldMk cId="3014888819" sldId="323"/>
            <ac:spMk id="3" creationId="{57F22E23-F78B-94F2-94E2-2CA4200BF39D}"/>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3.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ata4.xml.rels><?xml version="1.0" encoding="UTF-8" standalone="yes"?>
<Relationships xmlns="http://schemas.openxmlformats.org/package/2006/relationships"><Relationship Id="rId3" Type="http://schemas.openxmlformats.org/officeDocument/2006/relationships/hyperlink" Target="https://nuton.ca/diet-culture-how-its-harmful-to-kids-and-what-educators-can-do-to-help/" TargetMode="External"/><Relationship Id="rId2" Type="http://schemas.openxmlformats.org/officeDocument/2006/relationships/hyperlink" Target="https://www.brightbites.ca/" TargetMode="External"/><Relationship Id="rId1" Type="http://schemas.openxmlformats.org/officeDocument/2006/relationships/hyperlink" Target="Favoriser%20une%20saine%20alimentation%20dans%20les%20&#233;coles%20&#233;l&#233;mentaires%20-%20ODPH" TargetMode="External"/><Relationship Id="rId6" Type="http://schemas.openxmlformats.org/officeDocument/2006/relationships/hyperlink" Target="https://equilibre.ca/produit/la-culture-des-dietes-cest-lourd/" TargetMode="External"/><Relationship Id="rId5" Type="http://schemas.openxmlformats.org/officeDocument/2006/relationships/hyperlink" Target="https://www.sarahremmer.com/what-is-food-neutrality-and-why-is-it-important-for-your-child/" TargetMode="External"/><Relationship Id="rId4" Type="http://schemas.openxmlformats.org/officeDocument/2006/relationships/hyperlink" Target="https://www.albertahealthservices.ca/nutrition/page6457.aspx" TargetMode="External"/></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3.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rawing4.xml.rels><?xml version="1.0" encoding="UTF-8" standalone="yes"?>
<Relationships xmlns="http://schemas.openxmlformats.org/package/2006/relationships"><Relationship Id="rId3" Type="http://schemas.openxmlformats.org/officeDocument/2006/relationships/hyperlink" Target="https://nuton.ca/diet-culture-how-its-harmful-to-kids-and-what-educators-can-do-to-help/" TargetMode="External"/><Relationship Id="rId2" Type="http://schemas.openxmlformats.org/officeDocument/2006/relationships/hyperlink" Target="https://www.brightbites.ca/" TargetMode="External"/><Relationship Id="rId1" Type="http://schemas.openxmlformats.org/officeDocument/2006/relationships/hyperlink" Target="Favoriser%20une%20saine%20alimentation%20dans%20les%20&#233;coles%20&#233;l&#233;mentaires%20-%20ODPH" TargetMode="External"/><Relationship Id="rId6" Type="http://schemas.openxmlformats.org/officeDocument/2006/relationships/hyperlink" Target="https://equilibre.ca/produit/la-culture-des-dietes-cest-lourd/" TargetMode="External"/><Relationship Id="rId5" Type="http://schemas.openxmlformats.org/officeDocument/2006/relationships/hyperlink" Target="https://www.sarahremmer.com/what-is-food-neutrality-and-why-is-it-important-for-your-child/" TargetMode="External"/><Relationship Id="rId4" Type="http://schemas.openxmlformats.org/officeDocument/2006/relationships/hyperlink" Target="https://www.albertahealthservices.ca/nutrition/page6457.aspx" TargetMode="External"/></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872713-4AD6-4853-AD19-E88785855DB7}"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82C515A-920F-4DE0-9DD0-73F589EF0A67}">
      <dgm:prSet custT="1"/>
      <dgm:spPr/>
      <dgm:t>
        <a:bodyPr/>
        <a:lstStyle/>
        <a:p>
          <a:r>
            <a:rPr lang="fr-CA" sz="1600" b="0" i="0"/>
            <a:t>Comprendre la culture des diètes et ses impacts</a:t>
          </a:r>
          <a:endParaRPr lang="en-US" sz="1600"/>
        </a:p>
      </dgm:t>
    </dgm:pt>
    <dgm:pt modelId="{AB4B6577-1550-459D-A8F1-3C9338DEC79A}" type="parTrans" cxnId="{4BFA778A-0346-4BED-898D-D1D566D2697E}">
      <dgm:prSet/>
      <dgm:spPr/>
      <dgm:t>
        <a:bodyPr/>
        <a:lstStyle/>
        <a:p>
          <a:endParaRPr lang="en-US"/>
        </a:p>
      </dgm:t>
    </dgm:pt>
    <dgm:pt modelId="{FB8DE3EC-C9D2-4C5B-8CCB-A3F424BA60B4}" type="sibTrans" cxnId="{4BFA778A-0346-4BED-898D-D1D566D2697E}">
      <dgm:prSet/>
      <dgm:spPr/>
      <dgm:t>
        <a:bodyPr/>
        <a:lstStyle/>
        <a:p>
          <a:endParaRPr lang="en-US"/>
        </a:p>
      </dgm:t>
    </dgm:pt>
    <dgm:pt modelId="{FBCE75F4-AF42-4A27-92D5-4BA73D80F54E}">
      <dgm:prSet custT="1"/>
      <dgm:spPr/>
      <dgm:t>
        <a:bodyPr/>
        <a:lstStyle/>
        <a:p>
          <a:r>
            <a:rPr lang="fr-CA" sz="1600" dirty="0"/>
            <a:t>Définir une approche neutre à l’alimentation et une approche inclusive des tous les corps</a:t>
          </a:r>
          <a:endParaRPr lang="en-US" sz="1600" dirty="0"/>
        </a:p>
      </dgm:t>
    </dgm:pt>
    <dgm:pt modelId="{6C11266E-6055-4014-B632-7089B0CE1ADF}" type="parTrans" cxnId="{AE31A8EB-2676-4E6C-A0A6-A9E798EBF0B0}">
      <dgm:prSet/>
      <dgm:spPr/>
      <dgm:t>
        <a:bodyPr/>
        <a:lstStyle/>
        <a:p>
          <a:endParaRPr lang="en-US"/>
        </a:p>
      </dgm:t>
    </dgm:pt>
    <dgm:pt modelId="{0EF03FA7-512B-4FCF-8747-063082AFE1E9}" type="sibTrans" cxnId="{AE31A8EB-2676-4E6C-A0A6-A9E798EBF0B0}">
      <dgm:prSet/>
      <dgm:spPr/>
      <dgm:t>
        <a:bodyPr/>
        <a:lstStyle/>
        <a:p>
          <a:endParaRPr lang="en-US"/>
        </a:p>
      </dgm:t>
    </dgm:pt>
    <dgm:pt modelId="{191AD370-4E1E-46C7-9177-1224868137BB}">
      <dgm:prSet custT="1"/>
      <dgm:spPr/>
      <dgm:t>
        <a:bodyPr/>
        <a:lstStyle/>
        <a:p>
          <a:r>
            <a:rPr lang="fr-CA" sz="1600"/>
            <a:t>Identifier des c</a:t>
          </a:r>
          <a:r>
            <a:rPr lang="fr-CA" sz="1600" b="0" i="0"/>
            <a:t>onsidérations pour </a:t>
          </a:r>
          <a:r>
            <a:rPr lang="fr-CA" sz="1600"/>
            <a:t>mettre en pratique les approches dans le cadre du programme d’alimentation saine pour les élèves</a:t>
          </a:r>
          <a:endParaRPr lang="en-US" sz="1600"/>
        </a:p>
      </dgm:t>
    </dgm:pt>
    <dgm:pt modelId="{C7A9A97B-8E6F-4B26-92E5-848C9BBF91F5}" type="parTrans" cxnId="{4B8EA370-B00C-46BE-941C-526BDABEE1B8}">
      <dgm:prSet/>
      <dgm:spPr/>
      <dgm:t>
        <a:bodyPr/>
        <a:lstStyle/>
        <a:p>
          <a:endParaRPr lang="en-US"/>
        </a:p>
      </dgm:t>
    </dgm:pt>
    <dgm:pt modelId="{60FFF376-DEC9-4EDF-A62B-E23908E004BA}" type="sibTrans" cxnId="{4B8EA370-B00C-46BE-941C-526BDABEE1B8}">
      <dgm:prSet/>
      <dgm:spPr/>
      <dgm:t>
        <a:bodyPr/>
        <a:lstStyle/>
        <a:p>
          <a:endParaRPr lang="en-US"/>
        </a:p>
      </dgm:t>
    </dgm:pt>
    <dgm:pt modelId="{B1B47034-7343-4A4C-AA97-5150A4B9F821}">
      <dgm:prSet custT="1"/>
      <dgm:spPr/>
      <dgm:t>
        <a:bodyPr/>
        <a:lstStyle/>
        <a:p>
          <a:r>
            <a:rPr lang="fr-CA" sz="1800" b="0" i="0"/>
            <a:t>Études de cas</a:t>
          </a:r>
          <a:endParaRPr lang="en-US" sz="1800"/>
        </a:p>
      </dgm:t>
    </dgm:pt>
    <dgm:pt modelId="{E9E65414-503C-4477-A25C-ED3C4D7EF9E9}" type="parTrans" cxnId="{6EB7F763-154C-4BEC-8481-107C3300CA73}">
      <dgm:prSet/>
      <dgm:spPr/>
      <dgm:t>
        <a:bodyPr/>
        <a:lstStyle/>
        <a:p>
          <a:endParaRPr lang="en-US"/>
        </a:p>
      </dgm:t>
    </dgm:pt>
    <dgm:pt modelId="{36BA1943-093D-4B9E-B651-5BBBA544429C}" type="sibTrans" cxnId="{6EB7F763-154C-4BEC-8481-107C3300CA73}">
      <dgm:prSet/>
      <dgm:spPr/>
      <dgm:t>
        <a:bodyPr/>
        <a:lstStyle/>
        <a:p>
          <a:endParaRPr lang="en-US"/>
        </a:p>
      </dgm:t>
    </dgm:pt>
    <dgm:pt modelId="{07218FD4-4C7E-49F8-B857-8E2040E0419D}" type="pres">
      <dgm:prSet presAssocID="{D2872713-4AD6-4853-AD19-E88785855DB7}" presName="root" presStyleCnt="0">
        <dgm:presLayoutVars>
          <dgm:dir/>
          <dgm:resizeHandles val="exact"/>
        </dgm:presLayoutVars>
      </dgm:prSet>
      <dgm:spPr/>
    </dgm:pt>
    <dgm:pt modelId="{26CC0CF3-0F78-4636-A79F-40D9A594172E}" type="pres">
      <dgm:prSet presAssocID="{482C515A-920F-4DE0-9DD0-73F589EF0A67}" presName="compNode" presStyleCnt="0"/>
      <dgm:spPr/>
    </dgm:pt>
    <dgm:pt modelId="{43684DFF-17B2-4C25-AB4D-A241C47F4C8C}" type="pres">
      <dgm:prSet presAssocID="{482C515A-920F-4DE0-9DD0-73F589EF0A6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5D4D4C58-9A0D-40F7-8BB9-E5F016B24B33}" type="pres">
      <dgm:prSet presAssocID="{482C515A-920F-4DE0-9DD0-73F589EF0A67}" presName="spaceRect" presStyleCnt="0"/>
      <dgm:spPr/>
    </dgm:pt>
    <dgm:pt modelId="{F517A85F-10FC-4E2C-9088-6586127B1A22}" type="pres">
      <dgm:prSet presAssocID="{482C515A-920F-4DE0-9DD0-73F589EF0A67}" presName="textRect" presStyleLbl="revTx" presStyleIdx="0" presStyleCnt="4">
        <dgm:presLayoutVars>
          <dgm:chMax val="1"/>
          <dgm:chPref val="1"/>
        </dgm:presLayoutVars>
      </dgm:prSet>
      <dgm:spPr/>
    </dgm:pt>
    <dgm:pt modelId="{1E8838BA-9319-4855-A21F-57A01F6188AA}" type="pres">
      <dgm:prSet presAssocID="{FB8DE3EC-C9D2-4C5B-8CCB-A3F424BA60B4}" presName="sibTrans" presStyleCnt="0"/>
      <dgm:spPr/>
    </dgm:pt>
    <dgm:pt modelId="{89E5A532-A08B-410B-A609-CFFC21277EFA}" type="pres">
      <dgm:prSet presAssocID="{FBCE75F4-AF42-4A27-92D5-4BA73D80F54E}" presName="compNode" presStyleCnt="0"/>
      <dgm:spPr/>
    </dgm:pt>
    <dgm:pt modelId="{1A685B8A-0BCB-4100-B905-DFA628297616}" type="pres">
      <dgm:prSet presAssocID="{FBCE75F4-AF42-4A27-92D5-4BA73D80F54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a:ext>
      </dgm:extLst>
    </dgm:pt>
    <dgm:pt modelId="{79140179-9E04-4CFC-AB87-3AD36E67462C}" type="pres">
      <dgm:prSet presAssocID="{FBCE75F4-AF42-4A27-92D5-4BA73D80F54E}" presName="spaceRect" presStyleCnt="0"/>
      <dgm:spPr/>
    </dgm:pt>
    <dgm:pt modelId="{8AB64821-70B0-4584-9653-8D769B3BFA94}" type="pres">
      <dgm:prSet presAssocID="{FBCE75F4-AF42-4A27-92D5-4BA73D80F54E}" presName="textRect" presStyleLbl="revTx" presStyleIdx="1" presStyleCnt="4">
        <dgm:presLayoutVars>
          <dgm:chMax val="1"/>
          <dgm:chPref val="1"/>
        </dgm:presLayoutVars>
      </dgm:prSet>
      <dgm:spPr/>
    </dgm:pt>
    <dgm:pt modelId="{26E58FA3-91F5-4E06-84E2-10E4BFDA4B51}" type="pres">
      <dgm:prSet presAssocID="{0EF03FA7-512B-4FCF-8747-063082AFE1E9}" presName="sibTrans" presStyleCnt="0"/>
      <dgm:spPr/>
    </dgm:pt>
    <dgm:pt modelId="{1ABA863B-4499-40DF-915B-FDCA8828CFBB}" type="pres">
      <dgm:prSet presAssocID="{191AD370-4E1E-46C7-9177-1224868137BB}" presName="compNode" presStyleCnt="0"/>
      <dgm:spPr/>
    </dgm:pt>
    <dgm:pt modelId="{1571F324-B8D3-4175-95DF-ECA07C57158F}" type="pres">
      <dgm:prSet presAssocID="{191AD370-4E1E-46C7-9177-1224868137B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esentation with Checklist"/>
        </a:ext>
      </dgm:extLst>
    </dgm:pt>
    <dgm:pt modelId="{738ECB61-F725-4B81-96FC-8E953E09DEFD}" type="pres">
      <dgm:prSet presAssocID="{191AD370-4E1E-46C7-9177-1224868137BB}" presName="spaceRect" presStyleCnt="0"/>
      <dgm:spPr/>
    </dgm:pt>
    <dgm:pt modelId="{40AAEC0D-9E63-4187-AF72-196D460B9AE3}" type="pres">
      <dgm:prSet presAssocID="{191AD370-4E1E-46C7-9177-1224868137BB}" presName="textRect" presStyleLbl="revTx" presStyleIdx="2" presStyleCnt="4">
        <dgm:presLayoutVars>
          <dgm:chMax val="1"/>
          <dgm:chPref val="1"/>
        </dgm:presLayoutVars>
      </dgm:prSet>
      <dgm:spPr/>
    </dgm:pt>
    <dgm:pt modelId="{DFD1D51A-DF59-47FD-BEA2-DA711317CA43}" type="pres">
      <dgm:prSet presAssocID="{60FFF376-DEC9-4EDF-A62B-E23908E004BA}" presName="sibTrans" presStyleCnt="0"/>
      <dgm:spPr/>
    </dgm:pt>
    <dgm:pt modelId="{D8FDEF73-780D-492B-97D5-BBC046B7119D}" type="pres">
      <dgm:prSet presAssocID="{B1B47034-7343-4A4C-AA97-5150A4B9F821}" presName="compNode" presStyleCnt="0"/>
      <dgm:spPr/>
    </dgm:pt>
    <dgm:pt modelId="{4FE42D75-AB3A-442D-9CA9-CB50AF0371F2}" type="pres">
      <dgm:prSet presAssocID="{B1B47034-7343-4A4C-AA97-5150A4B9F821}"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Meeting with solid fill"/>
        </a:ext>
      </dgm:extLst>
    </dgm:pt>
    <dgm:pt modelId="{4F8976B1-0FB6-424A-91F1-95ECCEF2B6CB}" type="pres">
      <dgm:prSet presAssocID="{B1B47034-7343-4A4C-AA97-5150A4B9F821}" presName="spaceRect" presStyleCnt="0"/>
      <dgm:spPr/>
    </dgm:pt>
    <dgm:pt modelId="{B11ED5E4-37A5-4043-8D34-968108F9D1DB}" type="pres">
      <dgm:prSet presAssocID="{B1B47034-7343-4A4C-AA97-5150A4B9F821}" presName="textRect" presStyleLbl="revTx" presStyleIdx="3" presStyleCnt="4">
        <dgm:presLayoutVars>
          <dgm:chMax val="1"/>
          <dgm:chPref val="1"/>
        </dgm:presLayoutVars>
      </dgm:prSet>
      <dgm:spPr/>
    </dgm:pt>
  </dgm:ptLst>
  <dgm:cxnLst>
    <dgm:cxn modelId="{48DAAE05-05E0-40A1-9849-AFB8D3D06100}" type="presOf" srcId="{482C515A-920F-4DE0-9DD0-73F589EF0A67}" destId="{F517A85F-10FC-4E2C-9088-6586127B1A22}" srcOrd="0" destOrd="0" presId="urn:microsoft.com/office/officeart/2018/2/layout/IconLabelList"/>
    <dgm:cxn modelId="{ED8ADB17-1294-4B27-A0FB-BA7128138739}" type="presOf" srcId="{B1B47034-7343-4A4C-AA97-5150A4B9F821}" destId="{B11ED5E4-37A5-4043-8D34-968108F9D1DB}" srcOrd="0" destOrd="0" presId="urn:microsoft.com/office/officeart/2018/2/layout/IconLabelList"/>
    <dgm:cxn modelId="{6EB7F763-154C-4BEC-8481-107C3300CA73}" srcId="{D2872713-4AD6-4853-AD19-E88785855DB7}" destId="{B1B47034-7343-4A4C-AA97-5150A4B9F821}" srcOrd="3" destOrd="0" parTransId="{E9E65414-503C-4477-A25C-ED3C4D7EF9E9}" sibTransId="{36BA1943-093D-4B9E-B651-5BBBA544429C}"/>
    <dgm:cxn modelId="{4B8EA370-B00C-46BE-941C-526BDABEE1B8}" srcId="{D2872713-4AD6-4853-AD19-E88785855DB7}" destId="{191AD370-4E1E-46C7-9177-1224868137BB}" srcOrd="2" destOrd="0" parTransId="{C7A9A97B-8E6F-4B26-92E5-848C9BBF91F5}" sibTransId="{60FFF376-DEC9-4EDF-A62B-E23908E004BA}"/>
    <dgm:cxn modelId="{8C7B5951-FB9D-474D-9026-6780D4AD0C3B}" type="presOf" srcId="{FBCE75F4-AF42-4A27-92D5-4BA73D80F54E}" destId="{8AB64821-70B0-4584-9653-8D769B3BFA94}" srcOrd="0" destOrd="0" presId="urn:microsoft.com/office/officeart/2018/2/layout/IconLabelList"/>
    <dgm:cxn modelId="{82FC3686-3B96-4D67-BD98-A245A95EE8CE}" type="presOf" srcId="{D2872713-4AD6-4853-AD19-E88785855DB7}" destId="{07218FD4-4C7E-49F8-B857-8E2040E0419D}" srcOrd="0" destOrd="0" presId="urn:microsoft.com/office/officeart/2018/2/layout/IconLabelList"/>
    <dgm:cxn modelId="{4BFA778A-0346-4BED-898D-D1D566D2697E}" srcId="{D2872713-4AD6-4853-AD19-E88785855DB7}" destId="{482C515A-920F-4DE0-9DD0-73F589EF0A67}" srcOrd="0" destOrd="0" parTransId="{AB4B6577-1550-459D-A8F1-3C9338DEC79A}" sibTransId="{FB8DE3EC-C9D2-4C5B-8CCB-A3F424BA60B4}"/>
    <dgm:cxn modelId="{1C6F6BB9-38EE-4C17-844F-A569FF0FF2A5}" type="presOf" srcId="{191AD370-4E1E-46C7-9177-1224868137BB}" destId="{40AAEC0D-9E63-4187-AF72-196D460B9AE3}" srcOrd="0" destOrd="0" presId="urn:microsoft.com/office/officeart/2018/2/layout/IconLabelList"/>
    <dgm:cxn modelId="{AE31A8EB-2676-4E6C-A0A6-A9E798EBF0B0}" srcId="{D2872713-4AD6-4853-AD19-E88785855DB7}" destId="{FBCE75F4-AF42-4A27-92D5-4BA73D80F54E}" srcOrd="1" destOrd="0" parTransId="{6C11266E-6055-4014-B632-7089B0CE1ADF}" sibTransId="{0EF03FA7-512B-4FCF-8747-063082AFE1E9}"/>
    <dgm:cxn modelId="{7597C687-736E-4979-96FD-06EE878A2904}" type="presParOf" srcId="{07218FD4-4C7E-49F8-B857-8E2040E0419D}" destId="{26CC0CF3-0F78-4636-A79F-40D9A594172E}" srcOrd="0" destOrd="0" presId="urn:microsoft.com/office/officeart/2018/2/layout/IconLabelList"/>
    <dgm:cxn modelId="{0375889D-0599-4251-9D62-8AB6AAF0EA9B}" type="presParOf" srcId="{26CC0CF3-0F78-4636-A79F-40D9A594172E}" destId="{43684DFF-17B2-4C25-AB4D-A241C47F4C8C}" srcOrd="0" destOrd="0" presId="urn:microsoft.com/office/officeart/2018/2/layout/IconLabelList"/>
    <dgm:cxn modelId="{3213CB5E-388B-48CA-BB3A-DD5336732111}" type="presParOf" srcId="{26CC0CF3-0F78-4636-A79F-40D9A594172E}" destId="{5D4D4C58-9A0D-40F7-8BB9-E5F016B24B33}" srcOrd="1" destOrd="0" presId="urn:microsoft.com/office/officeart/2018/2/layout/IconLabelList"/>
    <dgm:cxn modelId="{3529C3CC-0CEA-4DA9-A495-19A7D95F24EC}" type="presParOf" srcId="{26CC0CF3-0F78-4636-A79F-40D9A594172E}" destId="{F517A85F-10FC-4E2C-9088-6586127B1A22}" srcOrd="2" destOrd="0" presId="urn:microsoft.com/office/officeart/2018/2/layout/IconLabelList"/>
    <dgm:cxn modelId="{56B43339-94AC-4855-B2C9-0C7E5C1625C2}" type="presParOf" srcId="{07218FD4-4C7E-49F8-B857-8E2040E0419D}" destId="{1E8838BA-9319-4855-A21F-57A01F6188AA}" srcOrd="1" destOrd="0" presId="urn:microsoft.com/office/officeart/2018/2/layout/IconLabelList"/>
    <dgm:cxn modelId="{BC7FDBBC-9F39-47E4-8491-07C9CB514370}" type="presParOf" srcId="{07218FD4-4C7E-49F8-B857-8E2040E0419D}" destId="{89E5A532-A08B-410B-A609-CFFC21277EFA}" srcOrd="2" destOrd="0" presId="urn:microsoft.com/office/officeart/2018/2/layout/IconLabelList"/>
    <dgm:cxn modelId="{F56A9CA4-099C-42EE-B5A6-24BDB634108F}" type="presParOf" srcId="{89E5A532-A08B-410B-A609-CFFC21277EFA}" destId="{1A685B8A-0BCB-4100-B905-DFA628297616}" srcOrd="0" destOrd="0" presId="urn:microsoft.com/office/officeart/2018/2/layout/IconLabelList"/>
    <dgm:cxn modelId="{A1740840-37BF-4D94-B6C9-D98CD132014D}" type="presParOf" srcId="{89E5A532-A08B-410B-A609-CFFC21277EFA}" destId="{79140179-9E04-4CFC-AB87-3AD36E67462C}" srcOrd="1" destOrd="0" presId="urn:microsoft.com/office/officeart/2018/2/layout/IconLabelList"/>
    <dgm:cxn modelId="{23A3DA95-B2A9-4294-AFD2-207ACEF65564}" type="presParOf" srcId="{89E5A532-A08B-410B-A609-CFFC21277EFA}" destId="{8AB64821-70B0-4584-9653-8D769B3BFA94}" srcOrd="2" destOrd="0" presId="urn:microsoft.com/office/officeart/2018/2/layout/IconLabelList"/>
    <dgm:cxn modelId="{A2B07DC4-D231-4C43-ABAF-DE8DAF11A974}" type="presParOf" srcId="{07218FD4-4C7E-49F8-B857-8E2040E0419D}" destId="{26E58FA3-91F5-4E06-84E2-10E4BFDA4B51}" srcOrd="3" destOrd="0" presId="urn:microsoft.com/office/officeart/2018/2/layout/IconLabelList"/>
    <dgm:cxn modelId="{5539D8C5-CAC8-4FF3-AE1A-67792995571C}" type="presParOf" srcId="{07218FD4-4C7E-49F8-B857-8E2040E0419D}" destId="{1ABA863B-4499-40DF-915B-FDCA8828CFBB}" srcOrd="4" destOrd="0" presId="urn:microsoft.com/office/officeart/2018/2/layout/IconLabelList"/>
    <dgm:cxn modelId="{F84E62ED-EFD2-42B3-A271-5F06F752E70D}" type="presParOf" srcId="{1ABA863B-4499-40DF-915B-FDCA8828CFBB}" destId="{1571F324-B8D3-4175-95DF-ECA07C57158F}" srcOrd="0" destOrd="0" presId="urn:microsoft.com/office/officeart/2018/2/layout/IconLabelList"/>
    <dgm:cxn modelId="{32BDB7FB-AC18-40B6-AB3A-BEBB00D6049F}" type="presParOf" srcId="{1ABA863B-4499-40DF-915B-FDCA8828CFBB}" destId="{738ECB61-F725-4B81-96FC-8E953E09DEFD}" srcOrd="1" destOrd="0" presId="urn:microsoft.com/office/officeart/2018/2/layout/IconLabelList"/>
    <dgm:cxn modelId="{C0FA0ECC-4DAF-44D1-B07A-34FD69E93DF8}" type="presParOf" srcId="{1ABA863B-4499-40DF-915B-FDCA8828CFBB}" destId="{40AAEC0D-9E63-4187-AF72-196D460B9AE3}" srcOrd="2" destOrd="0" presId="urn:microsoft.com/office/officeart/2018/2/layout/IconLabelList"/>
    <dgm:cxn modelId="{57185468-7413-4E1B-AA69-CA840A10201D}" type="presParOf" srcId="{07218FD4-4C7E-49F8-B857-8E2040E0419D}" destId="{DFD1D51A-DF59-47FD-BEA2-DA711317CA43}" srcOrd="5" destOrd="0" presId="urn:microsoft.com/office/officeart/2018/2/layout/IconLabelList"/>
    <dgm:cxn modelId="{A5972A43-C92E-48A6-A98A-7C7C59CBCB90}" type="presParOf" srcId="{07218FD4-4C7E-49F8-B857-8E2040E0419D}" destId="{D8FDEF73-780D-492B-97D5-BBC046B7119D}" srcOrd="6" destOrd="0" presId="urn:microsoft.com/office/officeart/2018/2/layout/IconLabelList"/>
    <dgm:cxn modelId="{64765336-A0A1-488F-9CD4-81B6CB8601F3}" type="presParOf" srcId="{D8FDEF73-780D-492B-97D5-BBC046B7119D}" destId="{4FE42D75-AB3A-442D-9CA9-CB50AF0371F2}" srcOrd="0" destOrd="0" presId="urn:microsoft.com/office/officeart/2018/2/layout/IconLabelList"/>
    <dgm:cxn modelId="{183A915D-BAB8-4232-ADCB-BA7DA10DC2CD}" type="presParOf" srcId="{D8FDEF73-780D-492B-97D5-BBC046B7119D}" destId="{4F8976B1-0FB6-424A-91F1-95ECCEF2B6CB}" srcOrd="1" destOrd="0" presId="urn:microsoft.com/office/officeart/2018/2/layout/IconLabelList"/>
    <dgm:cxn modelId="{D28DDCDC-0603-4FE7-AFCA-D244E06E5904}" type="presParOf" srcId="{D8FDEF73-780D-492B-97D5-BBC046B7119D}" destId="{B11ED5E4-37A5-4043-8D34-968108F9D1DB}"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946802-CC46-457E-B6D7-F3C8B5314155}"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CA"/>
        </a:p>
      </dgm:t>
    </dgm:pt>
    <dgm:pt modelId="{7808F1BC-43F4-4871-9A39-3781180FD657}">
      <dgm:prSet phldrT="[Text]"/>
      <dgm:spPr/>
      <dgm:t>
        <a:bodyPr/>
        <a:lstStyle/>
        <a:p>
          <a:r>
            <a:rPr lang="fr-CA" dirty="0"/>
            <a:t>Milieux</a:t>
          </a:r>
          <a:endParaRPr lang="en-CA" dirty="0"/>
        </a:p>
      </dgm:t>
    </dgm:pt>
    <dgm:pt modelId="{6C65008A-C68C-4C81-B5CF-C9488743EAC2}" type="parTrans" cxnId="{5F4DA7AD-8E34-49A9-942C-B3270A204AEE}">
      <dgm:prSet/>
      <dgm:spPr/>
      <dgm:t>
        <a:bodyPr/>
        <a:lstStyle/>
        <a:p>
          <a:endParaRPr lang="en-CA"/>
        </a:p>
      </dgm:t>
    </dgm:pt>
    <dgm:pt modelId="{82B2E1C3-3114-43F7-8100-A18AAED23451}" type="sibTrans" cxnId="{5F4DA7AD-8E34-49A9-942C-B3270A204AEE}">
      <dgm:prSet/>
      <dgm:spPr/>
      <dgm:t>
        <a:bodyPr/>
        <a:lstStyle/>
        <a:p>
          <a:endParaRPr lang="en-CA"/>
        </a:p>
      </dgm:t>
    </dgm:pt>
    <dgm:pt modelId="{974EEA9F-86DF-4F8A-8407-55C66785510F}">
      <dgm:prSet phldrT="[Text]"/>
      <dgm:spPr/>
      <dgm:t>
        <a:bodyPr/>
        <a:lstStyle/>
        <a:p>
          <a:r>
            <a:rPr lang="fr-CA" dirty="0"/>
            <a:t>Maison</a:t>
          </a:r>
          <a:endParaRPr lang="en-CA" dirty="0"/>
        </a:p>
      </dgm:t>
    </dgm:pt>
    <dgm:pt modelId="{7206F9E9-53C8-4633-8D11-CF2908AF4DA3}" type="parTrans" cxnId="{3106584B-349C-406D-AAD7-B73C521C9C14}">
      <dgm:prSet/>
      <dgm:spPr/>
      <dgm:t>
        <a:bodyPr/>
        <a:lstStyle/>
        <a:p>
          <a:endParaRPr lang="en-CA"/>
        </a:p>
      </dgm:t>
    </dgm:pt>
    <dgm:pt modelId="{E3B86BD6-D07C-4F72-AAFF-3F8953C57123}" type="sibTrans" cxnId="{3106584B-349C-406D-AAD7-B73C521C9C14}">
      <dgm:prSet/>
      <dgm:spPr/>
      <dgm:t>
        <a:bodyPr/>
        <a:lstStyle/>
        <a:p>
          <a:endParaRPr lang="en-CA"/>
        </a:p>
      </dgm:t>
    </dgm:pt>
    <dgm:pt modelId="{C21BFEB0-2228-4173-948C-177529AFF4B5}">
      <dgm:prSet phldrT="[Text]"/>
      <dgm:spPr/>
      <dgm:t>
        <a:bodyPr/>
        <a:lstStyle/>
        <a:p>
          <a:r>
            <a:rPr lang="fr-CA" dirty="0"/>
            <a:t>Médias sociaux</a:t>
          </a:r>
          <a:endParaRPr lang="en-CA" dirty="0"/>
        </a:p>
      </dgm:t>
    </dgm:pt>
    <dgm:pt modelId="{9C59C87B-AC9A-4D63-914D-CB264D1D6800}" type="parTrans" cxnId="{FD9B8A2A-A1FB-46DE-8A7D-8E1F370E00D8}">
      <dgm:prSet/>
      <dgm:spPr/>
      <dgm:t>
        <a:bodyPr/>
        <a:lstStyle/>
        <a:p>
          <a:endParaRPr lang="en-CA"/>
        </a:p>
      </dgm:t>
    </dgm:pt>
    <dgm:pt modelId="{4D7643E6-6495-42E2-AA06-C09CF1C35746}" type="sibTrans" cxnId="{FD9B8A2A-A1FB-46DE-8A7D-8E1F370E00D8}">
      <dgm:prSet/>
      <dgm:spPr/>
      <dgm:t>
        <a:bodyPr/>
        <a:lstStyle/>
        <a:p>
          <a:endParaRPr lang="en-CA"/>
        </a:p>
      </dgm:t>
    </dgm:pt>
    <dgm:pt modelId="{72A85D44-8897-460E-8D10-CD29C279907F}">
      <dgm:prSet phldrT="[Text]"/>
      <dgm:spPr/>
      <dgm:t>
        <a:bodyPr/>
        <a:lstStyle/>
        <a:p>
          <a:r>
            <a:rPr lang="fr-CA" dirty="0"/>
            <a:t>Garderie</a:t>
          </a:r>
          <a:endParaRPr lang="en-CA" dirty="0"/>
        </a:p>
      </dgm:t>
    </dgm:pt>
    <dgm:pt modelId="{7C8563A4-A18A-4451-9A42-3B41D898B0C7}" type="parTrans" cxnId="{EC267F28-A55E-496F-B50C-A2301AE7D9E4}">
      <dgm:prSet/>
      <dgm:spPr/>
      <dgm:t>
        <a:bodyPr/>
        <a:lstStyle/>
        <a:p>
          <a:endParaRPr lang="en-CA"/>
        </a:p>
      </dgm:t>
    </dgm:pt>
    <dgm:pt modelId="{D0D99302-E9F0-4CF1-AF21-6F575E8FEB44}" type="sibTrans" cxnId="{EC267F28-A55E-496F-B50C-A2301AE7D9E4}">
      <dgm:prSet/>
      <dgm:spPr/>
      <dgm:t>
        <a:bodyPr/>
        <a:lstStyle/>
        <a:p>
          <a:endParaRPr lang="en-CA"/>
        </a:p>
      </dgm:t>
    </dgm:pt>
    <dgm:pt modelId="{0763F57F-4F28-43EB-A595-AB5D811B6FBA}">
      <dgm:prSet phldrT="[Text]"/>
      <dgm:spPr/>
      <dgm:t>
        <a:bodyPr/>
        <a:lstStyle/>
        <a:p>
          <a:r>
            <a:rPr lang="fr-CA" dirty="0"/>
            <a:t>École</a:t>
          </a:r>
          <a:endParaRPr lang="en-CA" dirty="0"/>
        </a:p>
      </dgm:t>
    </dgm:pt>
    <dgm:pt modelId="{DA4D85AC-F5A0-4027-B67A-3EC4BA9CEE46}" type="parTrans" cxnId="{B8A14B71-75DF-4146-AE0F-24101EA6CE0C}">
      <dgm:prSet/>
      <dgm:spPr/>
      <dgm:t>
        <a:bodyPr/>
        <a:lstStyle/>
        <a:p>
          <a:endParaRPr lang="en-CA"/>
        </a:p>
      </dgm:t>
    </dgm:pt>
    <dgm:pt modelId="{17916E9B-0FEA-418B-B1AD-499E9DD1290B}" type="sibTrans" cxnId="{B8A14B71-75DF-4146-AE0F-24101EA6CE0C}">
      <dgm:prSet/>
      <dgm:spPr/>
      <dgm:t>
        <a:bodyPr/>
        <a:lstStyle/>
        <a:p>
          <a:endParaRPr lang="en-CA"/>
        </a:p>
      </dgm:t>
    </dgm:pt>
    <dgm:pt modelId="{1D26C98B-20CF-4ABA-BFB1-707A244AC5D7}">
      <dgm:prSet/>
      <dgm:spPr/>
      <dgm:t>
        <a:bodyPr/>
        <a:lstStyle/>
        <a:p>
          <a:r>
            <a:rPr lang="fr-CA" dirty="0"/>
            <a:t>Centre récréatif</a:t>
          </a:r>
          <a:endParaRPr lang="en-CA" dirty="0"/>
        </a:p>
      </dgm:t>
    </dgm:pt>
    <dgm:pt modelId="{92D59CA0-0DCF-4C67-A104-53E94A00B0D6}" type="parTrans" cxnId="{9559A06D-FC41-48C7-850B-65F59C9C03FC}">
      <dgm:prSet/>
      <dgm:spPr/>
      <dgm:t>
        <a:bodyPr/>
        <a:lstStyle/>
        <a:p>
          <a:endParaRPr lang="en-CA"/>
        </a:p>
      </dgm:t>
    </dgm:pt>
    <dgm:pt modelId="{48230E48-B473-4EEA-8F9F-2713ADFA57D5}" type="sibTrans" cxnId="{9559A06D-FC41-48C7-850B-65F59C9C03FC}">
      <dgm:prSet/>
      <dgm:spPr/>
      <dgm:t>
        <a:bodyPr/>
        <a:lstStyle/>
        <a:p>
          <a:endParaRPr lang="en-CA"/>
        </a:p>
      </dgm:t>
    </dgm:pt>
    <dgm:pt modelId="{AB8F908B-F1BB-42C0-938A-8CAB47A8AA6E}">
      <dgm:prSet/>
      <dgm:spPr/>
      <dgm:t>
        <a:bodyPr/>
        <a:lstStyle/>
        <a:p>
          <a:r>
            <a:rPr lang="fr-CA" dirty="0"/>
            <a:t>Centre médicaux</a:t>
          </a:r>
          <a:endParaRPr lang="en-CA" dirty="0"/>
        </a:p>
      </dgm:t>
    </dgm:pt>
    <dgm:pt modelId="{7C91A424-BDE9-44AE-8D6D-A9758FE14AE0}" type="parTrans" cxnId="{D1285427-9F1D-4740-953B-DC3244550AAA}">
      <dgm:prSet/>
      <dgm:spPr/>
      <dgm:t>
        <a:bodyPr/>
        <a:lstStyle/>
        <a:p>
          <a:endParaRPr lang="en-CA"/>
        </a:p>
      </dgm:t>
    </dgm:pt>
    <dgm:pt modelId="{2EF871D3-BEEF-4FE3-84BC-0348A16DD161}" type="sibTrans" cxnId="{D1285427-9F1D-4740-953B-DC3244550AAA}">
      <dgm:prSet/>
      <dgm:spPr/>
      <dgm:t>
        <a:bodyPr/>
        <a:lstStyle/>
        <a:p>
          <a:endParaRPr lang="en-CA"/>
        </a:p>
      </dgm:t>
    </dgm:pt>
    <dgm:pt modelId="{49E000EA-1C72-40EE-A5F1-72BD6D15DB02}">
      <dgm:prSet/>
      <dgm:spPr/>
      <dgm:t>
        <a:bodyPr/>
        <a:lstStyle/>
        <a:p>
          <a:r>
            <a:rPr lang="fr-CA" dirty="0"/>
            <a:t>Centre d’achat</a:t>
          </a:r>
          <a:endParaRPr lang="en-CA" dirty="0"/>
        </a:p>
      </dgm:t>
    </dgm:pt>
    <dgm:pt modelId="{8C4DFFFE-F785-4844-B7CC-1AFBCA480DCE}" type="parTrans" cxnId="{47CB8C83-73E5-4CF1-9FAB-F2A0934C9F72}">
      <dgm:prSet/>
      <dgm:spPr/>
      <dgm:t>
        <a:bodyPr/>
        <a:lstStyle/>
        <a:p>
          <a:endParaRPr lang="en-CA"/>
        </a:p>
      </dgm:t>
    </dgm:pt>
    <dgm:pt modelId="{BA77E700-A63C-4983-A5FB-810E0A625BD4}" type="sibTrans" cxnId="{47CB8C83-73E5-4CF1-9FAB-F2A0934C9F72}">
      <dgm:prSet/>
      <dgm:spPr/>
      <dgm:t>
        <a:bodyPr/>
        <a:lstStyle/>
        <a:p>
          <a:endParaRPr lang="en-CA"/>
        </a:p>
      </dgm:t>
    </dgm:pt>
    <dgm:pt modelId="{256A6C0F-F39E-4053-BD7C-3647805FC7E6}" type="pres">
      <dgm:prSet presAssocID="{B1946802-CC46-457E-B6D7-F3C8B5314155}" presName="Name0" presStyleCnt="0">
        <dgm:presLayoutVars>
          <dgm:chMax val="1"/>
          <dgm:dir/>
          <dgm:animLvl val="ctr"/>
          <dgm:resizeHandles val="exact"/>
        </dgm:presLayoutVars>
      </dgm:prSet>
      <dgm:spPr/>
    </dgm:pt>
    <dgm:pt modelId="{F490DD8B-74D8-45EF-B5C5-1C1A8B6493F4}" type="pres">
      <dgm:prSet presAssocID="{7808F1BC-43F4-4871-9A39-3781180FD657}" presName="centerShape" presStyleLbl="node0" presStyleIdx="0" presStyleCnt="1"/>
      <dgm:spPr/>
    </dgm:pt>
    <dgm:pt modelId="{6212A8C3-0394-4A6C-8E59-71E1A7069642}" type="pres">
      <dgm:prSet presAssocID="{974EEA9F-86DF-4F8A-8407-55C66785510F}" presName="node" presStyleLbl="node1" presStyleIdx="0" presStyleCnt="7">
        <dgm:presLayoutVars>
          <dgm:bulletEnabled val="1"/>
        </dgm:presLayoutVars>
      </dgm:prSet>
      <dgm:spPr/>
    </dgm:pt>
    <dgm:pt modelId="{54A495E8-E677-4E28-8457-B2BA6FC3053F}" type="pres">
      <dgm:prSet presAssocID="{974EEA9F-86DF-4F8A-8407-55C66785510F}" presName="dummy" presStyleCnt="0"/>
      <dgm:spPr/>
    </dgm:pt>
    <dgm:pt modelId="{8206BAC9-843C-477F-80FD-89297616C2F2}" type="pres">
      <dgm:prSet presAssocID="{E3B86BD6-D07C-4F72-AAFF-3F8953C57123}" presName="sibTrans" presStyleLbl="sibTrans2D1" presStyleIdx="0" presStyleCnt="7"/>
      <dgm:spPr/>
    </dgm:pt>
    <dgm:pt modelId="{B42D2752-719E-4B60-A46B-70886A85067E}" type="pres">
      <dgm:prSet presAssocID="{1D26C98B-20CF-4ABA-BFB1-707A244AC5D7}" presName="node" presStyleLbl="node1" presStyleIdx="1" presStyleCnt="7">
        <dgm:presLayoutVars>
          <dgm:bulletEnabled val="1"/>
        </dgm:presLayoutVars>
      </dgm:prSet>
      <dgm:spPr/>
    </dgm:pt>
    <dgm:pt modelId="{F6D55661-1C75-4EF7-9F8C-B36242F685F7}" type="pres">
      <dgm:prSet presAssocID="{1D26C98B-20CF-4ABA-BFB1-707A244AC5D7}" presName="dummy" presStyleCnt="0"/>
      <dgm:spPr/>
    </dgm:pt>
    <dgm:pt modelId="{0BDF746D-4AAC-43FA-8340-D595286BFA8A}" type="pres">
      <dgm:prSet presAssocID="{48230E48-B473-4EEA-8F9F-2713ADFA57D5}" presName="sibTrans" presStyleLbl="sibTrans2D1" presStyleIdx="1" presStyleCnt="7"/>
      <dgm:spPr/>
    </dgm:pt>
    <dgm:pt modelId="{86FFD13F-7591-4938-BAA7-C4450972B475}" type="pres">
      <dgm:prSet presAssocID="{AB8F908B-F1BB-42C0-938A-8CAB47A8AA6E}" presName="node" presStyleLbl="node1" presStyleIdx="2" presStyleCnt="7">
        <dgm:presLayoutVars>
          <dgm:bulletEnabled val="1"/>
        </dgm:presLayoutVars>
      </dgm:prSet>
      <dgm:spPr/>
    </dgm:pt>
    <dgm:pt modelId="{2A563676-AD3B-461E-921D-9EE7925124A8}" type="pres">
      <dgm:prSet presAssocID="{AB8F908B-F1BB-42C0-938A-8CAB47A8AA6E}" presName="dummy" presStyleCnt="0"/>
      <dgm:spPr/>
    </dgm:pt>
    <dgm:pt modelId="{DCD4D3FA-75B6-41D0-822A-CBD2F9CE843B}" type="pres">
      <dgm:prSet presAssocID="{2EF871D3-BEEF-4FE3-84BC-0348A16DD161}" presName="sibTrans" presStyleLbl="sibTrans2D1" presStyleIdx="2" presStyleCnt="7"/>
      <dgm:spPr/>
    </dgm:pt>
    <dgm:pt modelId="{B0B4A767-6683-408C-BBAA-B4BEFAA4F9EF}" type="pres">
      <dgm:prSet presAssocID="{49E000EA-1C72-40EE-A5F1-72BD6D15DB02}" presName="node" presStyleLbl="node1" presStyleIdx="3" presStyleCnt="7">
        <dgm:presLayoutVars>
          <dgm:bulletEnabled val="1"/>
        </dgm:presLayoutVars>
      </dgm:prSet>
      <dgm:spPr/>
    </dgm:pt>
    <dgm:pt modelId="{3724C281-CD8A-4139-8B0B-99BEADACF6B3}" type="pres">
      <dgm:prSet presAssocID="{49E000EA-1C72-40EE-A5F1-72BD6D15DB02}" presName="dummy" presStyleCnt="0"/>
      <dgm:spPr/>
    </dgm:pt>
    <dgm:pt modelId="{DF794905-A8B7-4D7B-9680-820E5C889558}" type="pres">
      <dgm:prSet presAssocID="{BA77E700-A63C-4983-A5FB-810E0A625BD4}" presName="sibTrans" presStyleLbl="sibTrans2D1" presStyleIdx="3" presStyleCnt="7"/>
      <dgm:spPr/>
    </dgm:pt>
    <dgm:pt modelId="{F646CB61-ED77-4147-8FC4-D236871993F0}" type="pres">
      <dgm:prSet presAssocID="{C21BFEB0-2228-4173-948C-177529AFF4B5}" presName="node" presStyleLbl="node1" presStyleIdx="4" presStyleCnt="7">
        <dgm:presLayoutVars>
          <dgm:bulletEnabled val="1"/>
        </dgm:presLayoutVars>
      </dgm:prSet>
      <dgm:spPr/>
    </dgm:pt>
    <dgm:pt modelId="{76D6734C-67E5-4E67-996F-CBE01AC6EC96}" type="pres">
      <dgm:prSet presAssocID="{C21BFEB0-2228-4173-948C-177529AFF4B5}" presName="dummy" presStyleCnt="0"/>
      <dgm:spPr/>
    </dgm:pt>
    <dgm:pt modelId="{58A59D4D-AFCD-4364-B6DF-1530DDDCD219}" type="pres">
      <dgm:prSet presAssocID="{4D7643E6-6495-42E2-AA06-C09CF1C35746}" presName="sibTrans" presStyleLbl="sibTrans2D1" presStyleIdx="4" presStyleCnt="7"/>
      <dgm:spPr/>
    </dgm:pt>
    <dgm:pt modelId="{2E5D5E66-58D4-46F6-B460-AEF20C15F26E}" type="pres">
      <dgm:prSet presAssocID="{72A85D44-8897-460E-8D10-CD29C279907F}" presName="node" presStyleLbl="node1" presStyleIdx="5" presStyleCnt="7">
        <dgm:presLayoutVars>
          <dgm:bulletEnabled val="1"/>
        </dgm:presLayoutVars>
      </dgm:prSet>
      <dgm:spPr/>
    </dgm:pt>
    <dgm:pt modelId="{CF6FA3D0-F8E3-4402-82A4-E74E6CBA68AC}" type="pres">
      <dgm:prSet presAssocID="{72A85D44-8897-460E-8D10-CD29C279907F}" presName="dummy" presStyleCnt="0"/>
      <dgm:spPr/>
    </dgm:pt>
    <dgm:pt modelId="{E4F9A68B-DC66-4F89-BAD5-D3A30965EADE}" type="pres">
      <dgm:prSet presAssocID="{D0D99302-E9F0-4CF1-AF21-6F575E8FEB44}" presName="sibTrans" presStyleLbl="sibTrans2D1" presStyleIdx="5" presStyleCnt="7"/>
      <dgm:spPr/>
    </dgm:pt>
    <dgm:pt modelId="{84DE3696-26AF-4D02-8219-5A3C57D9ACE5}" type="pres">
      <dgm:prSet presAssocID="{0763F57F-4F28-43EB-A595-AB5D811B6FBA}" presName="node" presStyleLbl="node1" presStyleIdx="6" presStyleCnt="7">
        <dgm:presLayoutVars>
          <dgm:bulletEnabled val="1"/>
        </dgm:presLayoutVars>
      </dgm:prSet>
      <dgm:spPr/>
    </dgm:pt>
    <dgm:pt modelId="{B2158634-BF08-4A08-8400-F6E290903BD3}" type="pres">
      <dgm:prSet presAssocID="{0763F57F-4F28-43EB-A595-AB5D811B6FBA}" presName="dummy" presStyleCnt="0"/>
      <dgm:spPr/>
    </dgm:pt>
    <dgm:pt modelId="{AF6916F0-522C-4066-9FBB-5952031A3E12}" type="pres">
      <dgm:prSet presAssocID="{17916E9B-0FEA-418B-B1AD-499E9DD1290B}" presName="sibTrans" presStyleLbl="sibTrans2D1" presStyleIdx="6" presStyleCnt="7"/>
      <dgm:spPr/>
    </dgm:pt>
  </dgm:ptLst>
  <dgm:cxnLst>
    <dgm:cxn modelId="{E44D7600-6282-4688-B2C4-FF77E5981368}" type="presOf" srcId="{49E000EA-1C72-40EE-A5F1-72BD6D15DB02}" destId="{B0B4A767-6683-408C-BBAA-B4BEFAA4F9EF}" srcOrd="0" destOrd="0" presId="urn:microsoft.com/office/officeart/2005/8/layout/radial6"/>
    <dgm:cxn modelId="{AE3D2E11-4187-4AF6-94B9-FCC469E5988E}" type="presOf" srcId="{17916E9B-0FEA-418B-B1AD-499E9DD1290B}" destId="{AF6916F0-522C-4066-9FBB-5952031A3E12}" srcOrd="0" destOrd="0" presId="urn:microsoft.com/office/officeart/2005/8/layout/radial6"/>
    <dgm:cxn modelId="{D1285427-9F1D-4740-953B-DC3244550AAA}" srcId="{7808F1BC-43F4-4871-9A39-3781180FD657}" destId="{AB8F908B-F1BB-42C0-938A-8CAB47A8AA6E}" srcOrd="2" destOrd="0" parTransId="{7C91A424-BDE9-44AE-8D6D-A9758FE14AE0}" sibTransId="{2EF871D3-BEEF-4FE3-84BC-0348A16DD161}"/>
    <dgm:cxn modelId="{EC267F28-A55E-496F-B50C-A2301AE7D9E4}" srcId="{7808F1BC-43F4-4871-9A39-3781180FD657}" destId="{72A85D44-8897-460E-8D10-CD29C279907F}" srcOrd="5" destOrd="0" parTransId="{7C8563A4-A18A-4451-9A42-3B41D898B0C7}" sibTransId="{D0D99302-E9F0-4CF1-AF21-6F575E8FEB44}"/>
    <dgm:cxn modelId="{FD9B8A2A-A1FB-46DE-8A7D-8E1F370E00D8}" srcId="{7808F1BC-43F4-4871-9A39-3781180FD657}" destId="{C21BFEB0-2228-4173-948C-177529AFF4B5}" srcOrd="4" destOrd="0" parTransId="{9C59C87B-AC9A-4D63-914D-CB264D1D6800}" sibTransId="{4D7643E6-6495-42E2-AA06-C09CF1C35746}"/>
    <dgm:cxn modelId="{49422438-9E02-4159-A5EF-A4FB5AD47852}" type="presOf" srcId="{4D7643E6-6495-42E2-AA06-C09CF1C35746}" destId="{58A59D4D-AFCD-4364-B6DF-1530DDDCD219}" srcOrd="0" destOrd="0" presId="urn:microsoft.com/office/officeart/2005/8/layout/radial6"/>
    <dgm:cxn modelId="{75D44B63-6493-4681-977F-E8EF6A9278F1}" type="presOf" srcId="{C21BFEB0-2228-4173-948C-177529AFF4B5}" destId="{F646CB61-ED77-4147-8FC4-D236871993F0}" srcOrd="0" destOrd="0" presId="urn:microsoft.com/office/officeart/2005/8/layout/radial6"/>
    <dgm:cxn modelId="{C5CFDF64-B72E-4A5D-BB61-D3D2DE8A7F20}" type="presOf" srcId="{BA77E700-A63C-4983-A5FB-810E0A625BD4}" destId="{DF794905-A8B7-4D7B-9680-820E5C889558}" srcOrd="0" destOrd="0" presId="urn:microsoft.com/office/officeart/2005/8/layout/radial6"/>
    <dgm:cxn modelId="{D23B4545-3A54-4D7A-AD49-0FD1ECC4BF0E}" type="presOf" srcId="{1D26C98B-20CF-4ABA-BFB1-707A244AC5D7}" destId="{B42D2752-719E-4B60-A46B-70886A85067E}" srcOrd="0" destOrd="0" presId="urn:microsoft.com/office/officeart/2005/8/layout/radial6"/>
    <dgm:cxn modelId="{84053B66-0649-455A-9572-F91C02D1761C}" type="presOf" srcId="{2EF871D3-BEEF-4FE3-84BC-0348A16DD161}" destId="{DCD4D3FA-75B6-41D0-822A-CBD2F9CE843B}" srcOrd="0" destOrd="0" presId="urn:microsoft.com/office/officeart/2005/8/layout/radial6"/>
    <dgm:cxn modelId="{3106584B-349C-406D-AAD7-B73C521C9C14}" srcId="{7808F1BC-43F4-4871-9A39-3781180FD657}" destId="{974EEA9F-86DF-4F8A-8407-55C66785510F}" srcOrd="0" destOrd="0" parTransId="{7206F9E9-53C8-4633-8D11-CF2908AF4DA3}" sibTransId="{E3B86BD6-D07C-4F72-AAFF-3F8953C57123}"/>
    <dgm:cxn modelId="{9559A06D-FC41-48C7-850B-65F59C9C03FC}" srcId="{7808F1BC-43F4-4871-9A39-3781180FD657}" destId="{1D26C98B-20CF-4ABA-BFB1-707A244AC5D7}" srcOrd="1" destOrd="0" parTransId="{92D59CA0-0DCF-4C67-A104-53E94A00B0D6}" sibTransId="{48230E48-B473-4EEA-8F9F-2713ADFA57D5}"/>
    <dgm:cxn modelId="{F59EC04D-4C61-46F1-B51C-1FF8EC05C93C}" type="presOf" srcId="{7808F1BC-43F4-4871-9A39-3781180FD657}" destId="{F490DD8B-74D8-45EF-B5C5-1C1A8B6493F4}" srcOrd="0" destOrd="0" presId="urn:microsoft.com/office/officeart/2005/8/layout/radial6"/>
    <dgm:cxn modelId="{B8A14B71-75DF-4146-AE0F-24101EA6CE0C}" srcId="{7808F1BC-43F4-4871-9A39-3781180FD657}" destId="{0763F57F-4F28-43EB-A595-AB5D811B6FBA}" srcOrd="6" destOrd="0" parTransId="{DA4D85AC-F5A0-4027-B67A-3EC4BA9CEE46}" sibTransId="{17916E9B-0FEA-418B-B1AD-499E9DD1290B}"/>
    <dgm:cxn modelId="{47CB8C83-73E5-4CF1-9FAB-F2A0934C9F72}" srcId="{7808F1BC-43F4-4871-9A39-3781180FD657}" destId="{49E000EA-1C72-40EE-A5F1-72BD6D15DB02}" srcOrd="3" destOrd="0" parTransId="{8C4DFFFE-F785-4844-B7CC-1AFBCA480DCE}" sibTransId="{BA77E700-A63C-4983-A5FB-810E0A625BD4}"/>
    <dgm:cxn modelId="{376F6489-AFB3-4A9E-ACB5-5B5AEB327F1E}" type="presOf" srcId="{974EEA9F-86DF-4F8A-8407-55C66785510F}" destId="{6212A8C3-0394-4A6C-8E59-71E1A7069642}" srcOrd="0" destOrd="0" presId="urn:microsoft.com/office/officeart/2005/8/layout/radial6"/>
    <dgm:cxn modelId="{8DF26D8A-DD21-454C-B7C6-169DEBD0D185}" type="presOf" srcId="{48230E48-B473-4EEA-8F9F-2713ADFA57D5}" destId="{0BDF746D-4AAC-43FA-8340-D595286BFA8A}" srcOrd="0" destOrd="0" presId="urn:microsoft.com/office/officeart/2005/8/layout/radial6"/>
    <dgm:cxn modelId="{B16BFB8C-1FA3-48F0-B794-6D0B0DB1AB3D}" type="presOf" srcId="{D0D99302-E9F0-4CF1-AF21-6F575E8FEB44}" destId="{E4F9A68B-DC66-4F89-BAD5-D3A30965EADE}" srcOrd="0" destOrd="0" presId="urn:microsoft.com/office/officeart/2005/8/layout/radial6"/>
    <dgm:cxn modelId="{E5FE00A5-FB3C-4F85-AC64-5F98DCA23B92}" type="presOf" srcId="{72A85D44-8897-460E-8D10-CD29C279907F}" destId="{2E5D5E66-58D4-46F6-B460-AEF20C15F26E}" srcOrd="0" destOrd="0" presId="urn:microsoft.com/office/officeart/2005/8/layout/radial6"/>
    <dgm:cxn modelId="{F867F8AA-C50B-4A0E-AD75-A8C68409D6CD}" type="presOf" srcId="{0763F57F-4F28-43EB-A595-AB5D811B6FBA}" destId="{84DE3696-26AF-4D02-8219-5A3C57D9ACE5}" srcOrd="0" destOrd="0" presId="urn:microsoft.com/office/officeart/2005/8/layout/radial6"/>
    <dgm:cxn modelId="{0E3536AB-388C-49C8-957F-4F80BF04A71D}" type="presOf" srcId="{AB8F908B-F1BB-42C0-938A-8CAB47A8AA6E}" destId="{86FFD13F-7591-4938-BAA7-C4450972B475}" srcOrd="0" destOrd="0" presId="urn:microsoft.com/office/officeart/2005/8/layout/radial6"/>
    <dgm:cxn modelId="{5F4DA7AD-8E34-49A9-942C-B3270A204AEE}" srcId="{B1946802-CC46-457E-B6D7-F3C8B5314155}" destId="{7808F1BC-43F4-4871-9A39-3781180FD657}" srcOrd="0" destOrd="0" parTransId="{6C65008A-C68C-4C81-B5CF-C9488743EAC2}" sibTransId="{82B2E1C3-3114-43F7-8100-A18AAED23451}"/>
    <dgm:cxn modelId="{30436FCA-E625-4897-9648-1512FFFEA24E}" type="presOf" srcId="{B1946802-CC46-457E-B6D7-F3C8B5314155}" destId="{256A6C0F-F39E-4053-BD7C-3647805FC7E6}" srcOrd="0" destOrd="0" presId="urn:microsoft.com/office/officeart/2005/8/layout/radial6"/>
    <dgm:cxn modelId="{ABC58CF7-387B-44BC-9253-7BEF05916EF0}" type="presOf" srcId="{E3B86BD6-D07C-4F72-AAFF-3F8953C57123}" destId="{8206BAC9-843C-477F-80FD-89297616C2F2}" srcOrd="0" destOrd="0" presId="urn:microsoft.com/office/officeart/2005/8/layout/radial6"/>
    <dgm:cxn modelId="{6F4D9971-72F0-40F2-83B2-53A96CC19E45}" type="presParOf" srcId="{256A6C0F-F39E-4053-BD7C-3647805FC7E6}" destId="{F490DD8B-74D8-45EF-B5C5-1C1A8B6493F4}" srcOrd="0" destOrd="0" presId="urn:microsoft.com/office/officeart/2005/8/layout/radial6"/>
    <dgm:cxn modelId="{B03C11DF-80A7-491E-A9AA-404D46C29585}" type="presParOf" srcId="{256A6C0F-F39E-4053-BD7C-3647805FC7E6}" destId="{6212A8C3-0394-4A6C-8E59-71E1A7069642}" srcOrd="1" destOrd="0" presId="urn:microsoft.com/office/officeart/2005/8/layout/radial6"/>
    <dgm:cxn modelId="{BAC9E840-C206-432E-BA02-3BF972A368BF}" type="presParOf" srcId="{256A6C0F-F39E-4053-BD7C-3647805FC7E6}" destId="{54A495E8-E677-4E28-8457-B2BA6FC3053F}" srcOrd="2" destOrd="0" presId="urn:microsoft.com/office/officeart/2005/8/layout/radial6"/>
    <dgm:cxn modelId="{FDE602F7-2CC1-41D1-B073-53CDF18484E7}" type="presParOf" srcId="{256A6C0F-F39E-4053-BD7C-3647805FC7E6}" destId="{8206BAC9-843C-477F-80FD-89297616C2F2}" srcOrd="3" destOrd="0" presId="urn:microsoft.com/office/officeart/2005/8/layout/radial6"/>
    <dgm:cxn modelId="{4FAFE5AB-10DD-41DC-885F-65028684AD3C}" type="presParOf" srcId="{256A6C0F-F39E-4053-BD7C-3647805FC7E6}" destId="{B42D2752-719E-4B60-A46B-70886A85067E}" srcOrd="4" destOrd="0" presId="urn:microsoft.com/office/officeart/2005/8/layout/radial6"/>
    <dgm:cxn modelId="{7028DFBA-3AE6-4819-B0E9-E1F300EA0C56}" type="presParOf" srcId="{256A6C0F-F39E-4053-BD7C-3647805FC7E6}" destId="{F6D55661-1C75-4EF7-9F8C-B36242F685F7}" srcOrd="5" destOrd="0" presId="urn:microsoft.com/office/officeart/2005/8/layout/radial6"/>
    <dgm:cxn modelId="{1490E12D-1305-44D8-A176-741710348285}" type="presParOf" srcId="{256A6C0F-F39E-4053-BD7C-3647805FC7E6}" destId="{0BDF746D-4AAC-43FA-8340-D595286BFA8A}" srcOrd="6" destOrd="0" presId="urn:microsoft.com/office/officeart/2005/8/layout/radial6"/>
    <dgm:cxn modelId="{AC0823B8-9B05-4446-BF9F-275C3D8B10CE}" type="presParOf" srcId="{256A6C0F-F39E-4053-BD7C-3647805FC7E6}" destId="{86FFD13F-7591-4938-BAA7-C4450972B475}" srcOrd="7" destOrd="0" presId="urn:microsoft.com/office/officeart/2005/8/layout/radial6"/>
    <dgm:cxn modelId="{E265E56F-02EB-4E66-8C15-D10F0C019EDB}" type="presParOf" srcId="{256A6C0F-F39E-4053-BD7C-3647805FC7E6}" destId="{2A563676-AD3B-461E-921D-9EE7925124A8}" srcOrd="8" destOrd="0" presId="urn:microsoft.com/office/officeart/2005/8/layout/radial6"/>
    <dgm:cxn modelId="{C1539038-490E-44B0-9DB4-1B33EA26B466}" type="presParOf" srcId="{256A6C0F-F39E-4053-BD7C-3647805FC7E6}" destId="{DCD4D3FA-75B6-41D0-822A-CBD2F9CE843B}" srcOrd="9" destOrd="0" presId="urn:microsoft.com/office/officeart/2005/8/layout/radial6"/>
    <dgm:cxn modelId="{F6397B8C-E0DA-4119-A123-763A920D78C0}" type="presParOf" srcId="{256A6C0F-F39E-4053-BD7C-3647805FC7E6}" destId="{B0B4A767-6683-408C-BBAA-B4BEFAA4F9EF}" srcOrd="10" destOrd="0" presId="urn:microsoft.com/office/officeart/2005/8/layout/radial6"/>
    <dgm:cxn modelId="{E9E07E9A-565F-4BF4-B650-7E30E3B3E3C3}" type="presParOf" srcId="{256A6C0F-F39E-4053-BD7C-3647805FC7E6}" destId="{3724C281-CD8A-4139-8B0B-99BEADACF6B3}" srcOrd="11" destOrd="0" presId="urn:microsoft.com/office/officeart/2005/8/layout/radial6"/>
    <dgm:cxn modelId="{0391F43A-B523-45E1-A5EE-60AC721A7FA9}" type="presParOf" srcId="{256A6C0F-F39E-4053-BD7C-3647805FC7E6}" destId="{DF794905-A8B7-4D7B-9680-820E5C889558}" srcOrd="12" destOrd="0" presId="urn:microsoft.com/office/officeart/2005/8/layout/radial6"/>
    <dgm:cxn modelId="{314D8B7A-F672-447B-880E-46136437D769}" type="presParOf" srcId="{256A6C0F-F39E-4053-BD7C-3647805FC7E6}" destId="{F646CB61-ED77-4147-8FC4-D236871993F0}" srcOrd="13" destOrd="0" presId="urn:microsoft.com/office/officeart/2005/8/layout/radial6"/>
    <dgm:cxn modelId="{927A2AE1-9A10-4113-8078-D8F82CFD186D}" type="presParOf" srcId="{256A6C0F-F39E-4053-BD7C-3647805FC7E6}" destId="{76D6734C-67E5-4E67-996F-CBE01AC6EC96}" srcOrd="14" destOrd="0" presId="urn:microsoft.com/office/officeart/2005/8/layout/radial6"/>
    <dgm:cxn modelId="{A141050D-ECDB-442C-AB7E-4C2716CEE650}" type="presParOf" srcId="{256A6C0F-F39E-4053-BD7C-3647805FC7E6}" destId="{58A59D4D-AFCD-4364-B6DF-1530DDDCD219}" srcOrd="15" destOrd="0" presId="urn:microsoft.com/office/officeart/2005/8/layout/radial6"/>
    <dgm:cxn modelId="{766AB022-7238-4EEC-B9E8-16FC49767C13}" type="presParOf" srcId="{256A6C0F-F39E-4053-BD7C-3647805FC7E6}" destId="{2E5D5E66-58D4-46F6-B460-AEF20C15F26E}" srcOrd="16" destOrd="0" presId="urn:microsoft.com/office/officeart/2005/8/layout/radial6"/>
    <dgm:cxn modelId="{92BAA24E-5FCB-4F62-8935-3AD937DB3818}" type="presParOf" srcId="{256A6C0F-F39E-4053-BD7C-3647805FC7E6}" destId="{CF6FA3D0-F8E3-4402-82A4-E74E6CBA68AC}" srcOrd="17" destOrd="0" presId="urn:microsoft.com/office/officeart/2005/8/layout/radial6"/>
    <dgm:cxn modelId="{EA155A86-5FB6-4719-817F-D629E4AF4761}" type="presParOf" srcId="{256A6C0F-F39E-4053-BD7C-3647805FC7E6}" destId="{E4F9A68B-DC66-4F89-BAD5-D3A30965EADE}" srcOrd="18" destOrd="0" presId="urn:microsoft.com/office/officeart/2005/8/layout/radial6"/>
    <dgm:cxn modelId="{E252E1F1-0846-43E6-9091-EC4B6A85E591}" type="presParOf" srcId="{256A6C0F-F39E-4053-BD7C-3647805FC7E6}" destId="{84DE3696-26AF-4D02-8219-5A3C57D9ACE5}" srcOrd="19" destOrd="0" presId="urn:microsoft.com/office/officeart/2005/8/layout/radial6"/>
    <dgm:cxn modelId="{CE1BBCB5-5EFA-4588-977D-616659CD5F35}" type="presParOf" srcId="{256A6C0F-F39E-4053-BD7C-3647805FC7E6}" destId="{B2158634-BF08-4A08-8400-F6E290903BD3}" srcOrd="20" destOrd="0" presId="urn:microsoft.com/office/officeart/2005/8/layout/radial6"/>
    <dgm:cxn modelId="{0A504B08-8C7B-4815-AEA6-6AC61BE2AD2C}" type="presParOf" srcId="{256A6C0F-F39E-4053-BD7C-3647805FC7E6}" destId="{AF6916F0-522C-4066-9FBB-5952031A3E12}" srcOrd="21"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12B6166-D471-4A38-A956-F8B127C263F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C43E444-CDBB-45D8-863D-1B9D03B60875}">
      <dgm:prSet/>
      <dgm:spPr/>
      <dgm:t>
        <a:bodyPr/>
        <a:lstStyle/>
        <a:p>
          <a:pPr>
            <a:lnSpc>
              <a:spcPct val="100000"/>
            </a:lnSpc>
          </a:pPr>
          <a:r>
            <a:rPr lang="fr-CA" b="1"/>
            <a:t>Rôles et responsabilités liés à l’alimentation</a:t>
          </a:r>
          <a:endParaRPr lang="en-US"/>
        </a:p>
      </dgm:t>
    </dgm:pt>
    <dgm:pt modelId="{F381756C-D487-41BA-9351-687DCD217982}" type="parTrans" cxnId="{AF482A1A-A1CB-44F5-BA5D-67BF6722A644}">
      <dgm:prSet/>
      <dgm:spPr/>
      <dgm:t>
        <a:bodyPr/>
        <a:lstStyle/>
        <a:p>
          <a:endParaRPr lang="en-US"/>
        </a:p>
      </dgm:t>
    </dgm:pt>
    <dgm:pt modelId="{A1CEBC05-985C-4A21-A9D0-EBB66F77FCB7}" type="sibTrans" cxnId="{AF482A1A-A1CB-44F5-BA5D-67BF6722A644}">
      <dgm:prSet/>
      <dgm:spPr/>
      <dgm:t>
        <a:bodyPr/>
        <a:lstStyle/>
        <a:p>
          <a:endParaRPr lang="en-US"/>
        </a:p>
      </dgm:t>
    </dgm:pt>
    <dgm:pt modelId="{ECA35FDC-CE30-4ABC-A56B-D9476B9F0321}">
      <dgm:prSet/>
      <dgm:spPr/>
      <dgm:t>
        <a:bodyPr/>
        <a:lstStyle/>
        <a:p>
          <a:pPr>
            <a:lnSpc>
              <a:spcPct val="100000"/>
            </a:lnSpc>
          </a:pPr>
          <a:r>
            <a:rPr lang="fr-CA" b="1"/>
            <a:t>Programme d’alimentation saine pour les élèves:</a:t>
          </a:r>
          <a:r>
            <a:rPr lang="fr-CA"/>
            <a:t> décide des aliments à servir </a:t>
          </a:r>
          <a:endParaRPr lang="en-US"/>
        </a:p>
      </dgm:t>
    </dgm:pt>
    <dgm:pt modelId="{8658830D-6952-4E4E-A512-93A2DF2A8247}" type="parTrans" cxnId="{CA501995-1B21-4065-9152-8A0CE86BE288}">
      <dgm:prSet/>
      <dgm:spPr/>
      <dgm:t>
        <a:bodyPr/>
        <a:lstStyle/>
        <a:p>
          <a:endParaRPr lang="en-US"/>
        </a:p>
      </dgm:t>
    </dgm:pt>
    <dgm:pt modelId="{ADFB3EBC-B82D-431D-B4A4-030ED53866BF}" type="sibTrans" cxnId="{CA501995-1B21-4065-9152-8A0CE86BE288}">
      <dgm:prSet/>
      <dgm:spPr/>
      <dgm:t>
        <a:bodyPr/>
        <a:lstStyle/>
        <a:p>
          <a:endParaRPr lang="en-US"/>
        </a:p>
      </dgm:t>
    </dgm:pt>
    <dgm:pt modelId="{87EAC356-94AC-4A53-85B3-EF2C1E785608}">
      <dgm:prSet/>
      <dgm:spPr/>
      <dgm:t>
        <a:bodyPr/>
        <a:lstStyle/>
        <a:p>
          <a:pPr>
            <a:lnSpc>
              <a:spcPct val="100000"/>
            </a:lnSpc>
          </a:pPr>
          <a:r>
            <a:rPr lang="fr-CA"/>
            <a:t>Permettre aux élèves (dans la mesure du possible) se servir eux-mêmes pour contrôler leurs portions</a:t>
          </a:r>
          <a:endParaRPr lang="en-US"/>
        </a:p>
      </dgm:t>
    </dgm:pt>
    <dgm:pt modelId="{FB6FBAA4-52FA-4434-BD99-0ABEEB7DD5DF}" type="parTrans" cxnId="{0FBC23E7-4090-424A-83C1-AC5BE56192FF}">
      <dgm:prSet/>
      <dgm:spPr/>
      <dgm:t>
        <a:bodyPr/>
        <a:lstStyle/>
        <a:p>
          <a:endParaRPr lang="en-US"/>
        </a:p>
      </dgm:t>
    </dgm:pt>
    <dgm:pt modelId="{0554DA0D-C7A1-42E6-BE1E-6F104BDFEAC9}" type="sibTrans" cxnId="{0FBC23E7-4090-424A-83C1-AC5BE56192FF}">
      <dgm:prSet/>
      <dgm:spPr/>
      <dgm:t>
        <a:bodyPr/>
        <a:lstStyle/>
        <a:p>
          <a:endParaRPr lang="en-US"/>
        </a:p>
      </dgm:t>
    </dgm:pt>
    <dgm:pt modelId="{80D9A012-3145-4026-B8AF-8334197ACDF1}">
      <dgm:prSet/>
      <dgm:spPr/>
      <dgm:t>
        <a:bodyPr/>
        <a:lstStyle/>
        <a:p>
          <a:pPr>
            <a:lnSpc>
              <a:spcPct val="100000"/>
            </a:lnSpc>
          </a:pPr>
          <a:r>
            <a:rPr lang="fr-CA" b="1" dirty="0"/>
            <a:t>L’école: </a:t>
          </a:r>
          <a:r>
            <a:rPr lang="fr-CA" dirty="0"/>
            <a:t>décide quand et où mangent les élèves</a:t>
          </a:r>
          <a:endParaRPr lang="en-US" dirty="0"/>
        </a:p>
      </dgm:t>
    </dgm:pt>
    <dgm:pt modelId="{4949F914-062C-4067-9A45-B428C3B32014}" type="parTrans" cxnId="{768F01B1-5A65-4CF5-B813-7882FF92F327}">
      <dgm:prSet/>
      <dgm:spPr/>
      <dgm:t>
        <a:bodyPr/>
        <a:lstStyle/>
        <a:p>
          <a:endParaRPr lang="en-US"/>
        </a:p>
      </dgm:t>
    </dgm:pt>
    <dgm:pt modelId="{AD1CD124-63BF-4BD6-9C5F-1813B170B0D8}" type="sibTrans" cxnId="{768F01B1-5A65-4CF5-B813-7882FF92F327}">
      <dgm:prSet/>
      <dgm:spPr/>
      <dgm:t>
        <a:bodyPr/>
        <a:lstStyle/>
        <a:p>
          <a:endParaRPr lang="en-US"/>
        </a:p>
      </dgm:t>
    </dgm:pt>
    <dgm:pt modelId="{618C6D1A-9700-49F4-9792-770F17742ADA}">
      <dgm:prSet/>
      <dgm:spPr/>
      <dgm:t>
        <a:bodyPr/>
        <a:lstStyle/>
        <a:p>
          <a:pPr>
            <a:lnSpc>
              <a:spcPct val="100000"/>
            </a:lnSpc>
          </a:pPr>
          <a:r>
            <a:rPr lang="fr-CA" b="1" dirty="0"/>
            <a:t>L’élève:</a:t>
          </a:r>
          <a:r>
            <a:rPr lang="fr-CA" dirty="0"/>
            <a:t> décide s’il veut manger et choisit la quantité de nourriture qu’il veut manger</a:t>
          </a:r>
          <a:endParaRPr lang="en-US" dirty="0"/>
        </a:p>
      </dgm:t>
    </dgm:pt>
    <dgm:pt modelId="{BB668FBB-3002-4255-B983-320F830266A8}" type="parTrans" cxnId="{D915CF8F-1959-4022-A6D6-7AAC3572C1A7}">
      <dgm:prSet/>
      <dgm:spPr/>
      <dgm:t>
        <a:bodyPr/>
        <a:lstStyle/>
        <a:p>
          <a:endParaRPr lang="en-US"/>
        </a:p>
      </dgm:t>
    </dgm:pt>
    <dgm:pt modelId="{5A5D911D-EBF3-4166-B262-C47D4BD9144F}" type="sibTrans" cxnId="{D915CF8F-1959-4022-A6D6-7AAC3572C1A7}">
      <dgm:prSet/>
      <dgm:spPr/>
      <dgm:t>
        <a:bodyPr/>
        <a:lstStyle/>
        <a:p>
          <a:endParaRPr lang="en-US"/>
        </a:p>
      </dgm:t>
    </dgm:pt>
    <dgm:pt modelId="{DD96923F-3CB9-4483-9C5C-84C313201B11}">
      <dgm:prSet/>
      <dgm:spPr/>
      <dgm:t>
        <a:bodyPr/>
        <a:lstStyle/>
        <a:p>
          <a:pPr>
            <a:lnSpc>
              <a:spcPct val="100000"/>
            </a:lnSpc>
          </a:pPr>
          <a:r>
            <a:rPr lang="fr-CA" dirty="0"/>
            <a:t>Ne pas mettre de la pression pour manger un certain aliment ou une certaine quantité. Laisser les élèves manger les aliments dans l’ordre qu’ils choisissent.</a:t>
          </a:r>
          <a:endParaRPr lang="en-US" dirty="0"/>
        </a:p>
      </dgm:t>
    </dgm:pt>
    <dgm:pt modelId="{BA40DDA5-6E5C-4F2D-8260-0BC02EBAD28F}" type="parTrans" cxnId="{405C4F4A-EC5E-4F70-9075-13A1C862A4E7}">
      <dgm:prSet/>
      <dgm:spPr/>
      <dgm:t>
        <a:bodyPr/>
        <a:lstStyle/>
        <a:p>
          <a:endParaRPr lang="en-US"/>
        </a:p>
      </dgm:t>
    </dgm:pt>
    <dgm:pt modelId="{8D061C2A-09E7-467D-8792-AAC983B7D5DF}" type="sibTrans" cxnId="{405C4F4A-EC5E-4F70-9075-13A1C862A4E7}">
      <dgm:prSet/>
      <dgm:spPr/>
      <dgm:t>
        <a:bodyPr/>
        <a:lstStyle/>
        <a:p>
          <a:endParaRPr lang="en-US"/>
        </a:p>
      </dgm:t>
    </dgm:pt>
    <dgm:pt modelId="{F2777ED8-14BC-426A-84BA-3432155DB3E7}">
      <dgm:prSet/>
      <dgm:spPr/>
      <dgm:t>
        <a:bodyPr/>
        <a:lstStyle/>
        <a:p>
          <a:pPr>
            <a:lnSpc>
              <a:spcPct val="100000"/>
            </a:lnSpc>
          </a:pPr>
          <a:r>
            <a:rPr lang="fr-CA" noProof="0" dirty="0"/>
            <a:t>Penser aux considérations liées à l’environnement</a:t>
          </a:r>
        </a:p>
      </dgm:t>
    </dgm:pt>
    <dgm:pt modelId="{690E5374-EA72-4085-853E-302630BB60D8}" type="parTrans" cxnId="{034D1881-A648-425C-9234-81BEAC091F4B}">
      <dgm:prSet/>
      <dgm:spPr/>
      <dgm:t>
        <a:bodyPr/>
        <a:lstStyle/>
        <a:p>
          <a:endParaRPr lang="en-CA"/>
        </a:p>
      </dgm:t>
    </dgm:pt>
    <dgm:pt modelId="{1E509028-CC60-454C-A019-6518796FF207}" type="sibTrans" cxnId="{034D1881-A648-425C-9234-81BEAC091F4B}">
      <dgm:prSet/>
      <dgm:spPr/>
      <dgm:t>
        <a:bodyPr/>
        <a:lstStyle/>
        <a:p>
          <a:endParaRPr lang="en-CA"/>
        </a:p>
      </dgm:t>
    </dgm:pt>
    <dgm:pt modelId="{E684B2D4-D6FE-4A42-B475-2029AE5DB659}" type="pres">
      <dgm:prSet presAssocID="{E12B6166-D471-4A38-A956-F8B127C263F1}" presName="root" presStyleCnt="0">
        <dgm:presLayoutVars>
          <dgm:dir/>
          <dgm:resizeHandles val="exact"/>
        </dgm:presLayoutVars>
      </dgm:prSet>
      <dgm:spPr/>
    </dgm:pt>
    <dgm:pt modelId="{05DF6B24-E710-4E2B-B4D8-BE679846A3AC}" type="pres">
      <dgm:prSet presAssocID="{9C43E444-CDBB-45D8-863D-1B9D03B60875}" presName="compNode" presStyleCnt="0"/>
      <dgm:spPr/>
    </dgm:pt>
    <dgm:pt modelId="{50F316FD-7B4C-434C-9C69-563C643F7B71}" type="pres">
      <dgm:prSet presAssocID="{9C43E444-CDBB-45D8-863D-1B9D03B60875}" presName="bgRect" presStyleLbl="bgShp" presStyleIdx="0" presStyleCnt="4"/>
      <dgm:spPr/>
    </dgm:pt>
    <dgm:pt modelId="{2B9878B8-1559-4435-BE79-AA3C8D13B545}" type="pres">
      <dgm:prSet presAssocID="{9C43E444-CDBB-45D8-863D-1B9D03B6087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s"/>
        </a:ext>
      </dgm:extLst>
    </dgm:pt>
    <dgm:pt modelId="{3B682052-036E-4DAF-A678-E31D2AF88723}" type="pres">
      <dgm:prSet presAssocID="{9C43E444-CDBB-45D8-863D-1B9D03B60875}" presName="spaceRect" presStyleCnt="0"/>
      <dgm:spPr/>
    </dgm:pt>
    <dgm:pt modelId="{E0CB003F-9CCF-4F8F-9C18-3477F3035DD9}" type="pres">
      <dgm:prSet presAssocID="{9C43E444-CDBB-45D8-863D-1B9D03B60875}" presName="parTx" presStyleLbl="revTx" presStyleIdx="0" presStyleCnt="7">
        <dgm:presLayoutVars>
          <dgm:chMax val="0"/>
          <dgm:chPref val="0"/>
        </dgm:presLayoutVars>
      </dgm:prSet>
      <dgm:spPr/>
    </dgm:pt>
    <dgm:pt modelId="{A03B003B-8E02-4EFA-B26F-CC22B57F180C}" type="pres">
      <dgm:prSet presAssocID="{A1CEBC05-985C-4A21-A9D0-EBB66F77FCB7}" presName="sibTrans" presStyleCnt="0"/>
      <dgm:spPr/>
    </dgm:pt>
    <dgm:pt modelId="{2C6873C4-A7EC-4A1D-9591-F0023C30852E}" type="pres">
      <dgm:prSet presAssocID="{ECA35FDC-CE30-4ABC-A56B-D9476B9F0321}" presName="compNode" presStyleCnt="0"/>
      <dgm:spPr/>
    </dgm:pt>
    <dgm:pt modelId="{EF25D986-1347-4A2E-BBE0-9958114EC02A}" type="pres">
      <dgm:prSet presAssocID="{ECA35FDC-CE30-4ABC-A56B-D9476B9F0321}" presName="bgRect" presStyleLbl="bgShp" presStyleIdx="1" presStyleCnt="4"/>
      <dgm:spPr/>
    </dgm:pt>
    <dgm:pt modelId="{E21CA1DD-DECF-491B-A217-F32E4D43AAF0}" type="pres">
      <dgm:prSet presAssocID="{ECA35FDC-CE30-4ABC-A56B-D9476B9F032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pple"/>
        </a:ext>
      </dgm:extLst>
    </dgm:pt>
    <dgm:pt modelId="{AF995BDA-7849-4358-99FC-EC9DEB157C07}" type="pres">
      <dgm:prSet presAssocID="{ECA35FDC-CE30-4ABC-A56B-D9476B9F0321}" presName="spaceRect" presStyleCnt="0"/>
      <dgm:spPr/>
    </dgm:pt>
    <dgm:pt modelId="{3B8DBCF3-3E9F-4222-A864-6C8A1D7A77FC}" type="pres">
      <dgm:prSet presAssocID="{ECA35FDC-CE30-4ABC-A56B-D9476B9F0321}" presName="parTx" presStyleLbl="revTx" presStyleIdx="1" presStyleCnt="7">
        <dgm:presLayoutVars>
          <dgm:chMax val="0"/>
          <dgm:chPref val="0"/>
        </dgm:presLayoutVars>
      </dgm:prSet>
      <dgm:spPr/>
    </dgm:pt>
    <dgm:pt modelId="{E0C9A60F-9007-479A-9C53-71FF97846622}" type="pres">
      <dgm:prSet presAssocID="{ECA35FDC-CE30-4ABC-A56B-D9476B9F0321}" presName="desTx" presStyleLbl="revTx" presStyleIdx="2" presStyleCnt="7">
        <dgm:presLayoutVars/>
      </dgm:prSet>
      <dgm:spPr/>
    </dgm:pt>
    <dgm:pt modelId="{ACD5065C-625D-46FC-B7DE-235A0327ECA9}" type="pres">
      <dgm:prSet presAssocID="{ADFB3EBC-B82D-431D-B4A4-030ED53866BF}" presName="sibTrans" presStyleCnt="0"/>
      <dgm:spPr/>
    </dgm:pt>
    <dgm:pt modelId="{718E7B5F-C7F2-4579-95BE-4421165C5046}" type="pres">
      <dgm:prSet presAssocID="{80D9A012-3145-4026-B8AF-8334197ACDF1}" presName="compNode" presStyleCnt="0"/>
      <dgm:spPr/>
    </dgm:pt>
    <dgm:pt modelId="{111F9860-1AE1-451A-B6F5-1C0A2B7D331C}" type="pres">
      <dgm:prSet presAssocID="{80D9A012-3145-4026-B8AF-8334197ACDF1}" presName="bgRect" presStyleLbl="bgShp" presStyleIdx="2" presStyleCnt="4"/>
      <dgm:spPr/>
    </dgm:pt>
    <dgm:pt modelId="{E64022DB-AD30-45AD-865B-24FE2FC8D3A6}" type="pres">
      <dgm:prSet presAssocID="{80D9A012-3145-4026-B8AF-8334197ACDF1}"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Schoolhouse with solid fill"/>
        </a:ext>
      </dgm:extLst>
    </dgm:pt>
    <dgm:pt modelId="{F6EAD020-0E69-46BC-9C1C-39726CE32CB6}" type="pres">
      <dgm:prSet presAssocID="{80D9A012-3145-4026-B8AF-8334197ACDF1}" presName="spaceRect" presStyleCnt="0"/>
      <dgm:spPr/>
    </dgm:pt>
    <dgm:pt modelId="{B6EF9688-D865-4F85-8840-C13135AF0509}" type="pres">
      <dgm:prSet presAssocID="{80D9A012-3145-4026-B8AF-8334197ACDF1}" presName="parTx" presStyleLbl="revTx" presStyleIdx="3" presStyleCnt="7">
        <dgm:presLayoutVars>
          <dgm:chMax val="0"/>
          <dgm:chPref val="0"/>
        </dgm:presLayoutVars>
      </dgm:prSet>
      <dgm:spPr/>
    </dgm:pt>
    <dgm:pt modelId="{A1D5084C-4EED-49A0-8EF6-E5F6230A7A25}" type="pres">
      <dgm:prSet presAssocID="{80D9A012-3145-4026-B8AF-8334197ACDF1}" presName="desTx" presStyleLbl="revTx" presStyleIdx="4" presStyleCnt="7">
        <dgm:presLayoutVars/>
      </dgm:prSet>
      <dgm:spPr/>
    </dgm:pt>
    <dgm:pt modelId="{3E9120BC-9E13-4D1F-BC65-B6FA8A494695}" type="pres">
      <dgm:prSet presAssocID="{AD1CD124-63BF-4BD6-9C5F-1813B170B0D8}" presName="sibTrans" presStyleCnt="0"/>
      <dgm:spPr/>
    </dgm:pt>
    <dgm:pt modelId="{66EF8116-A48E-4BF5-A158-2FCB3759DF97}" type="pres">
      <dgm:prSet presAssocID="{618C6D1A-9700-49F4-9792-770F17742ADA}" presName="compNode" presStyleCnt="0"/>
      <dgm:spPr/>
    </dgm:pt>
    <dgm:pt modelId="{424FB4D2-791D-4D4A-9582-C335DF2B9D24}" type="pres">
      <dgm:prSet presAssocID="{618C6D1A-9700-49F4-9792-770F17742ADA}" presName="bgRect" presStyleLbl="bgShp" presStyleIdx="3" presStyleCnt="4"/>
      <dgm:spPr/>
    </dgm:pt>
    <dgm:pt modelId="{0BA255D2-F8D1-4136-A616-89639ED4ADBA}" type="pres">
      <dgm:prSet presAssocID="{618C6D1A-9700-49F4-9792-770F17742ADA}"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School boy with solid fill"/>
        </a:ext>
      </dgm:extLst>
    </dgm:pt>
    <dgm:pt modelId="{23D0A195-7207-4A03-B16A-E05A3B053208}" type="pres">
      <dgm:prSet presAssocID="{618C6D1A-9700-49F4-9792-770F17742ADA}" presName="spaceRect" presStyleCnt="0"/>
      <dgm:spPr/>
    </dgm:pt>
    <dgm:pt modelId="{BFEF6E26-DAF4-4F64-B0B6-21AC6F476ADE}" type="pres">
      <dgm:prSet presAssocID="{618C6D1A-9700-49F4-9792-770F17742ADA}" presName="parTx" presStyleLbl="revTx" presStyleIdx="5" presStyleCnt="7">
        <dgm:presLayoutVars>
          <dgm:chMax val="0"/>
          <dgm:chPref val="0"/>
        </dgm:presLayoutVars>
      </dgm:prSet>
      <dgm:spPr/>
    </dgm:pt>
    <dgm:pt modelId="{38D7354F-5A1E-4E9D-A1B8-5A56DCA7C558}" type="pres">
      <dgm:prSet presAssocID="{618C6D1A-9700-49F4-9792-770F17742ADA}" presName="desTx" presStyleLbl="revTx" presStyleIdx="6" presStyleCnt="7">
        <dgm:presLayoutVars/>
      </dgm:prSet>
      <dgm:spPr/>
    </dgm:pt>
  </dgm:ptLst>
  <dgm:cxnLst>
    <dgm:cxn modelId="{AF482A1A-A1CB-44F5-BA5D-67BF6722A644}" srcId="{E12B6166-D471-4A38-A956-F8B127C263F1}" destId="{9C43E444-CDBB-45D8-863D-1B9D03B60875}" srcOrd="0" destOrd="0" parTransId="{F381756C-D487-41BA-9351-687DCD217982}" sibTransId="{A1CEBC05-985C-4A21-A9D0-EBB66F77FCB7}"/>
    <dgm:cxn modelId="{CF517121-EC26-4096-A6D8-E98C3DA90012}" type="presOf" srcId="{80D9A012-3145-4026-B8AF-8334197ACDF1}" destId="{B6EF9688-D865-4F85-8840-C13135AF0509}" srcOrd="0" destOrd="0" presId="urn:microsoft.com/office/officeart/2018/2/layout/IconVerticalSolidList"/>
    <dgm:cxn modelId="{E436063A-05A4-4E1C-A0F4-08A305B89E38}" type="presOf" srcId="{618C6D1A-9700-49F4-9792-770F17742ADA}" destId="{BFEF6E26-DAF4-4F64-B0B6-21AC6F476ADE}" srcOrd="0" destOrd="0" presId="urn:microsoft.com/office/officeart/2018/2/layout/IconVerticalSolidList"/>
    <dgm:cxn modelId="{98FBF93A-2F1B-4D51-B24B-36996E9BD6AD}" type="presOf" srcId="{9C43E444-CDBB-45D8-863D-1B9D03B60875}" destId="{E0CB003F-9CCF-4F8F-9C18-3477F3035DD9}" srcOrd="0" destOrd="0" presId="urn:microsoft.com/office/officeart/2018/2/layout/IconVerticalSolidList"/>
    <dgm:cxn modelId="{7BF5373E-87CD-4959-AE07-439657CA04E3}" type="presOf" srcId="{F2777ED8-14BC-426A-84BA-3432155DB3E7}" destId="{A1D5084C-4EED-49A0-8EF6-E5F6230A7A25}" srcOrd="0" destOrd="0" presId="urn:microsoft.com/office/officeart/2018/2/layout/IconVerticalSolidList"/>
    <dgm:cxn modelId="{405C4F4A-EC5E-4F70-9075-13A1C862A4E7}" srcId="{618C6D1A-9700-49F4-9792-770F17742ADA}" destId="{DD96923F-3CB9-4483-9C5C-84C313201B11}" srcOrd="0" destOrd="0" parTransId="{BA40DDA5-6E5C-4F2D-8260-0BC02EBAD28F}" sibTransId="{8D061C2A-09E7-467D-8792-AAC983B7D5DF}"/>
    <dgm:cxn modelId="{034D1881-A648-425C-9234-81BEAC091F4B}" srcId="{80D9A012-3145-4026-B8AF-8334197ACDF1}" destId="{F2777ED8-14BC-426A-84BA-3432155DB3E7}" srcOrd="0" destOrd="0" parTransId="{690E5374-EA72-4085-853E-302630BB60D8}" sibTransId="{1E509028-CC60-454C-A019-6518796FF207}"/>
    <dgm:cxn modelId="{D915CF8F-1959-4022-A6D6-7AAC3572C1A7}" srcId="{E12B6166-D471-4A38-A956-F8B127C263F1}" destId="{618C6D1A-9700-49F4-9792-770F17742ADA}" srcOrd="3" destOrd="0" parTransId="{BB668FBB-3002-4255-B983-320F830266A8}" sibTransId="{5A5D911D-EBF3-4166-B262-C47D4BD9144F}"/>
    <dgm:cxn modelId="{E8E79290-4C6D-4B62-94D8-06939D7ED52A}" type="presOf" srcId="{87EAC356-94AC-4A53-85B3-EF2C1E785608}" destId="{E0C9A60F-9007-479A-9C53-71FF97846622}" srcOrd="0" destOrd="0" presId="urn:microsoft.com/office/officeart/2018/2/layout/IconVerticalSolidList"/>
    <dgm:cxn modelId="{CA501995-1B21-4065-9152-8A0CE86BE288}" srcId="{E12B6166-D471-4A38-A956-F8B127C263F1}" destId="{ECA35FDC-CE30-4ABC-A56B-D9476B9F0321}" srcOrd="1" destOrd="0" parTransId="{8658830D-6952-4E4E-A512-93A2DF2A8247}" sibTransId="{ADFB3EBC-B82D-431D-B4A4-030ED53866BF}"/>
    <dgm:cxn modelId="{768F01B1-5A65-4CF5-B813-7882FF92F327}" srcId="{E12B6166-D471-4A38-A956-F8B127C263F1}" destId="{80D9A012-3145-4026-B8AF-8334197ACDF1}" srcOrd="2" destOrd="0" parTransId="{4949F914-062C-4067-9A45-B428C3B32014}" sibTransId="{AD1CD124-63BF-4BD6-9C5F-1813B170B0D8}"/>
    <dgm:cxn modelId="{2FECE2CF-9A86-484E-BB19-9AEF7B3B4B5E}" type="presOf" srcId="{E12B6166-D471-4A38-A956-F8B127C263F1}" destId="{E684B2D4-D6FE-4A42-B475-2029AE5DB659}" srcOrd="0" destOrd="0" presId="urn:microsoft.com/office/officeart/2018/2/layout/IconVerticalSolidList"/>
    <dgm:cxn modelId="{A9935EDC-C9D4-4F3C-898E-B8483D51BD06}" type="presOf" srcId="{ECA35FDC-CE30-4ABC-A56B-D9476B9F0321}" destId="{3B8DBCF3-3E9F-4222-A864-6C8A1D7A77FC}" srcOrd="0" destOrd="0" presId="urn:microsoft.com/office/officeart/2018/2/layout/IconVerticalSolidList"/>
    <dgm:cxn modelId="{A4A835DE-E358-4DE1-8F63-1650F0D951C6}" type="presOf" srcId="{DD96923F-3CB9-4483-9C5C-84C313201B11}" destId="{38D7354F-5A1E-4E9D-A1B8-5A56DCA7C558}" srcOrd="0" destOrd="0" presId="urn:microsoft.com/office/officeart/2018/2/layout/IconVerticalSolidList"/>
    <dgm:cxn modelId="{0FBC23E7-4090-424A-83C1-AC5BE56192FF}" srcId="{ECA35FDC-CE30-4ABC-A56B-D9476B9F0321}" destId="{87EAC356-94AC-4A53-85B3-EF2C1E785608}" srcOrd="0" destOrd="0" parTransId="{FB6FBAA4-52FA-4434-BD99-0ABEEB7DD5DF}" sibTransId="{0554DA0D-C7A1-42E6-BE1E-6F104BDFEAC9}"/>
    <dgm:cxn modelId="{071DE430-8BB4-4A72-ADE4-0B8DA81B5EF0}" type="presParOf" srcId="{E684B2D4-D6FE-4A42-B475-2029AE5DB659}" destId="{05DF6B24-E710-4E2B-B4D8-BE679846A3AC}" srcOrd="0" destOrd="0" presId="urn:microsoft.com/office/officeart/2018/2/layout/IconVerticalSolidList"/>
    <dgm:cxn modelId="{46E906F4-CE2B-40C0-8DC1-52EB0873B30B}" type="presParOf" srcId="{05DF6B24-E710-4E2B-B4D8-BE679846A3AC}" destId="{50F316FD-7B4C-434C-9C69-563C643F7B71}" srcOrd="0" destOrd="0" presId="urn:microsoft.com/office/officeart/2018/2/layout/IconVerticalSolidList"/>
    <dgm:cxn modelId="{1CE5E895-06E9-4DAD-A1D5-9CD29FAA31A7}" type="presParOf" srcId="{05DF6B24-E710-4E2B-B4D8-BE679846A3AC}" destId="{2B9878B8-1559-4435-BE79-AA3C8D13B545}" srcOrd="1" destOrd="0" presId="urn:microsoft.com/office/officeart/2018/2/layout/IconVerticalSolidList"/>
    <dgm:cxn modelId="{F8F736CE-AB6E-46ED-98B8-2FA99F524698}" type="presParOf" srcId="{05DF6B24-E710-4E2B-B4D8-BE679846A3AC}" destId="{3B682052-036E-4DAF-A678-E31D2AF88723}" srcOrd="2" destOrd="0" presId="urn:microsoft.com/office/officeart/2018/2/layout/IconVerticalSolidList"/>
    <dgm:cxn modelId="{9847DB10-0988-4656-851C-6A1E89DF3104}" type="presParOf" srcId="{05DF6B24-E710-4E2B-B4D8-BE679846A3AC}" destId="{E0CB003F-9CCF-4F8F-9C18-3477F3035DD9}" srcOrd="3" destOrd="0" presId="urn:microsoft.com/office/officeart/2018/2/layout/IconVerticalSolidList"/>
    <dgm:cxn modelId="{647B0363-DB7F-4A6E-88DD-95B7AB308A56}" type="presParOf" srcId="{E684B2D4-D6FE-4A42-B475-2029AE5DB659}" destId="{A03B003B-8E02-4EFA-B26F-CC22B57F180C}" srcOrd="1" destOrd="0" presId="urn:microsoft.com/office/officeart/2018/2/layout/IconVerticalSolidList"/>
    <dgm:cxn modelId="{8F8547B4-2B47-477F-9F8E-17FF5748DD1F}" type="presParOf" srcId="{E684B2D4-D6FE-4A42-B475-2029AE5DB659}" destId="{2C6873C4-A7EC-4A1D-9591-F0023C30852E}" srcOrd="2" destOrd="0" presId="urn:microsoft.com/office/officeart/2018/2/layout/IconVerticalSolidList"/>
    <dgm:cxn modelId="{24B0E878-026C-4B60-9D63-800C5B7C70C1}" type="presParOf" srcId="{2C6873C4-A7EC-4A1D-9591-F0023C30852E}" destId="{EF25D986-1347-4A2E-BBE0-9958114EC02A}" srcOrd="0" destOrd="0" presId="urn:microsoft.com/office/officeart/2018/2/layout/IconVerticalSolidList"/>
    <dgm:cxn modelId="{1F953F14-CD10-49B5-9192-BCC4D2BF01E4}" type="presParOf" srcId="{2C6873C4-A7EC-4A1D-9591-F0023C30852E}" destId="{E21CA1DD-DECF-491B-A217-F32E4D43AAF0}" srcOrd="1" destOrd="0" presId="urn:microsoft.com/office/officeart/2018/2/layout/IconVerticalSolidList"/>
    <dgm:cxn modelId="{7026D7DD-F0FD-4B3B-BED3-38CD22AF99E2}" type="presParOf" srcId="{2C6873C4-A7EC-4A1D-9591-F0023C30852E}" destId="{AF995BDA-7849-4358-99FC-EC9DEB157C07}" srcOrd="2" destOrd="0" presId="urn:microsoft.com/office/officeart/2018/2/layout/IconVerticalSolidList"/>
    <dgm:cxn modelId="{554A1A51-FC3C-47D0-A47B-7AE8DE308B74}" type="presParOf" srcId="{2C6873C4-A7EC-4A1D-9591-F0023C30852E}" destId="{3B8DBCF3-3E9F-4222-A864-6C8A1D7A77FC}" srcOrd="3" destOrd="0" presId="urn:microsoft.com/office/officeart/2018/2/layout/IconVerticalSolidList"/>
    <dgm:cxn modelId="{C7A010ED-7C6A-4230-AFA2-D20755666C70}" type="presParOf" srcId="{2C6873C4-A7EC-4A1D-9591-F0023C30852E}" destId="{E0C9A60F-9007-479A-9C53-71FF97846622}" srcOrd="4" destOrd="0" presId="urn:microsoft.com/office/officeart/2018/2/layout/IconVerticalSolidList"/>
    <dgm:cxn modelId="{C84AA0EF-3ECC-4FB2-9B91-B8C73CFD7E32}" type="presParOf" srcId="{E684B2D4-D6FE-4A42-B475-2029AE5DB659}" destId="{ACD5065C-625D-46FC-B7DE-235A0327ECA9}" srcOrd="3" destOrd="0" presId="urn:microsoft.com/office/officeart/2018/2/layout/IconVerticalSolidList"/>
    <dgm:cxn modelId="{4DF95BE0-BF13-4330-9C17-D763C5A8EF7F}" type="presParOf" srcId="{E684B2D4-D6FE-4A42-B475-2029AE5DB659}" destId="{718E7B5F-C7F2-4579-95BE-4421165C5046}" srcOrd="4" destOrd="0" presId="urn:microsoft.com/office/officeart/2018/2/layout/IconVerticalSolidList"/>
    <dgm:cxn modelId="{FE0438D2-EBFC-4F69-BD36-D6E62CEE5FE2}" type="presParOf" srcId="{718E7B5F-C7F2-4579-95BE-4421165C5046}" destId="{111F9860-1AE1-451A-B6F5-1C0A2B7D331C}" srcOrd="0" destOrd="0" presId="urn:microsoft.com/office/officeart/2018/2/layout/IconVerticalSolidList"/>
    <dgm:cxn modelId="{FE079556-721F-49D4-A8A6-F8D9FD1A4B25}" type="presParOf" srcId="{718E7B5F-C7F2-4579-95BE-4421165C5046}" destId="{E64022DB-AD30-45AD-865B-24FE2FC8D3A6}" srcOrd="1" destOrd="0" presId="urn:microsoft.com/office/officeart/2018/2/layout/IconVerticalSolidList"/>
    <dgm:cxn modelId="{DE4B0CC6-F75F-4E36-933C-8AE9B7F17DC6}" type="presParOf" srcId="{718E7B5F-C7F2-4579-95BE-4421165C5046}" destId="{F6EAD020-0E69-46BC-9C1C-39726CE32CB6}" srcOrd="2" destOrd="0" presId="urn:microsoft.com/office/officeart/2018/2/layout/IconVerticalSolidList"/>
    <dgm:cxn modelId="{8588CE24-C1FA-462A-9A25-B4F09B4DC305}" type="presParOf" srcId="{718E7B5F-C7F2-4579-95BE-4421165C5046}" destId="{B6EF9688-D865-4F85-8840-C13135AF0509}" srcOrd="3" destOrd="0" presId="urn:microsoft.com/office/officeart/2018/2/layout/IconVerticalSolidList"/>
    <dgm:cxn modelId="{E61DD9EB-CAD8-43E7-A720-D9FB0457EB66}" type="presParOf" srcId="{718E7B5F-C7F2-4579-95BE-4421165C5046}" destId="{A1D5084C-4EED-49A0-8EF6-E5F6230A7A25}" srcOrd="4" destOrd="0" presId="urn:microsoft.com/office/officeart/2018/2/layout/IconVerticalSolidList"/>
    <dgm:cxn modelId="{2F4ECA3F-F196-459E-A262-67419CB6DDA3}" type="presParOf" srcId="{E684B2D4-D6FE-4A42-B475-2029AE5DB659}" destId="{3E9120BC-9E13-4D1F-BC65-B6FA8A494695}" srcOrd="5" destOrd="0" presId="urn:microsoft.com/office/officeart/2018/2/layout/IconVerticalSolidList"/>
    <dgm:cxn modelId="{F370E037-EB0F-4B98-A87C-AC0B279A14BD}" type="presParOf" srcId="{E684B2D4-D6FE-4A42-B475-2029AE5DB659}" destId="{66EF8116-A48E-4BF5-A158-2FCB3759DF97}" srcOrd="6" destOrd="0" presId="urn:microsoft.com/office/officeart/2018/2/layout/IconVerticalSolidList"/>
    <dgm:cxn modelId="{6339C79E-E1FF-44B9-AB06-C8AB0DE72F92}" type="presParOf" srcId="{66EF8116-A48E-4BF5-A158-2FCB3759DF97}" destId="{424FB4D2-791D-4D4A-9582-C335DF2B9D24}" srcOrd="0" destOrd="0" presId="urn:microsoft.com/office/officeart/2018/2/layout/IconVerticalSolidList"/>
    <dgm:cxn modelId="{FAA99A7A-FC8C-4003-B65F-F9452E3E1DB4}" type="presParOf" srcId="{66EF8116-A48E-4BF5-A158-2FCB3759DF97}" destId="{0BA255D2-F8D1-4136-A616-89639ED4ADBA}" srcOrd="1" destOrd="0" presId="urn:microsoft.com/office/officeart/2018/2/layout/IconVerticalSolidList"/>
    <dgm:cxn modelId="{EB5E572C-1A31-4E70-8D14-8D777B621D33}" type="presParOf" srcId="{66EF8116-A48E-4BF5-A158-2FCB3759DF97}" destId="{23D0A195-7207-4A03-B16A-E05A3B053208}" srcOrd="2" destOrd="0" presId="urn:microsoft.com/office/officeart/2018/2/layout/IconVerticalSolidList"/>
    <dgm:cxn modelId="{3151751B-E61E-43C4-8EC2-880855DCB0CB}" type="presParOf" srcId="{66EF8116-A48E-4BF5-A158-2FCB3759DF97}" destId="{BFEF6E26-DAF4-4F64-B0B6-21AC6F476ADE}" srcOrd="3" destOrd="0" presId="urn:microsoft.com/office/officeart/2018/2/layout/IconVerticalSolidList"/>
    <dgm:cxn modelId="{6B53C6E3-A765-4A29-B62B-5CB30EF2B05F}" type="presParOf" srcId="{66EF8116-A48E-4BF5-A158-2FCB3759DF97}" destId="{38D7354F-5A1E-4E9D-A1B8-5A56DCA7C558}"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1FBE818-F440-449D-930B-15F99F2CBB1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6B61027D-3889-40CA-A615-8150BC5DE288}">
      <dgm:prSet/>
      <dgm:spPr/>
      <dgm:t>
        <a:bodyPr/>
        <a:lstStyle/>
        <a:p>
          <a:r>
            <a:rPr lang="fr-FR"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Favoriser une saine alimentation dans les écoles élémentaires - ODPH</a:t>
          </a:r>
          <a:endParaRPr lang="en-US" dirty="0">
            <a:solidFill>
              <a:schemeClr val="tx1"/>
            </a:solidFill>
          </a:endParaRPr>
        </a:p>
      </dgm:t>
    </dgm:pt>
    <dgm:pt modelId="{681309F1-BA2D-4E9C-B30D-75EDE8BFE5C7}" type="parTrans" cxnId="{40346BCC-C0A2-43D7-930A-240740DFAF23}">
      <dgm:prSet/>
      <dgm:spPr/>
      <dgm:t>
        <a:bodyPr/>
        <a:lstStyle/>
        <a:p>
          <a:endParaRPr lang="en-US"/>
        </a:p>
      </dgm:t>
    </dgm:pt>
    <dgm:pt modelId="{135042A6-84F5-4F68-A45A-C59C3F7D7AC0}" type="sibTrans" cxnId="{40346BCC-C0A2-43D7-930A-240740DFAF23}">
      <dgm:prSet/>
      <dgm:spPr/>
      <dgm:t>
        <a:bodyPr/>
        <a:lstStyle/>
        <a:p>
          <a:endParaRPr lang="en-US"/>
        </a:p>
      </dgm:t>
    </dgm:pt>
    <dgm:pt modelId="{DE504FBE-FB1B-4961-8DF2-0DB95472E24E}">
      <dgm:prSet/>
      <dgm:spPr/>
      <dgm:t>
        <a:bodyPr/>
        <a:lstStyle/>
        <a:p>
          <a:r>
            <a:rPr lang="en-US" b="0" i="0" baseline="0"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BouchéeBrillantes- ODPH</a:t>
          </a:r>
          <a:endParaRPr lang="en-US" dirty="0">
            <a:solidFill>
              <a:schemeClr val="tx1"/>
            </a:solidFill>
          </a:endParaRPr>
        </a:p>
      </dgm:t>
    </dgm:pt>
    <dgm:pt modelId="{6C1C8307-6FC3-4AE4-B442-5C6A15378D60}" type="parTrans" cxnId="{566C4FB6-7569-49E6-B2F2-7024EA2A790D}">
      <dgm:prSet/>
      <dgm:spPr/>
      <dgm:t>
        <a:bodyPr/>
        <a:lstStyle/>
        <a:p>
          <a:endParaRPr lang="en-US"/>
        </a:p>
      </dgm:t>
    </dgm:pt>
    <dgm:pt modelId="{B99E03D3-9156-4F41-839A-A581D98350AA}" type="sibTrans" cxnId="{566C4FB6-7569-49E6-B2F2-7024EA2A790D}">
      <dgm:prSet/>
      <dgm:spPr/>
      <dgm:t>
        <a:bodyPr/>
        <a:lstStyle/>
        <a:p>
          <a:endParaRPr lang="en-US"/>
        </a:p>
      </dgm:t>
    </dgm:pt>
    <dgm:pt modelId="{9EF7819A-DF3E-49A5-9294-FEF7A75FC859}">
      <dgm:prSet/>
      <dgm:spPr/>
      <dgm:t>
        <a:bodyPr/>
        <a:lstStyle/>
        <a:p>
          <a:r>
            <a:rPr lang="en-US" b="0" i="0" baseline="0" dirty="0">
              <a:solidFill>
                <a:schemeClr val="tx1"/>
              </a:solidFill>
              <a:hlinkClick xmlns:r="http://schemas.openxmlformats.org/officeDocument/2006/relationships" r:id="rId3">
                <a:extLst>
                  <a:ext uri="{A12FA001-AC4F-418D-AE19-62706E023703}">
                    <ahyp:hlinkClr xmlns:ahyp="http://schemas.microsoft.com/office/drawing/2018/hyperlinkcolor" val="tx"/>
                  </a:ext>
                </a:extLst>
              </a:hlinkClick>
            </a:rPr>
            <a:t>What is Diet Culture and What Educators Can do to Help - NUTON</a:t>
          </a:r>
          <a:endParaRPr lang="en-US" dirty="0">
            <a:solidFill>
              <a:schemeClr val="tx1"/>
            </a:solidFill>
          </a:endParaRPr>
        </a:p>
      </dgm:t>
    </dgm:pt>
    <dgm:pt modelId="{99E4B7D9-D86E-45ED-83B5-1984A862FDBB}" type="parTrans" cxnId="{0155BA95-FAF7-48A5-8674-D02177FB39A2}">
      <dgm:prSet/>
      <dgm:spPr/>
      <dgm:t>
        <a:bodyPr/>
        <a:lstStyle/>
        <a:p>
          <a:endParaRPr lang="en-US"/>
        </a:p>
      </dgm:t>
    </dgm:pt>
    <dgm:pt modelId="{0E5AB590-97E8-472A-8566-BA6CB091ACC8}" type="sibTrans" cxnId="{0155BA95-FAF7-48A5-8674-D02177FB39A2}">
      <dgm:prSet/>
      <dgm:spPr/>
      <dgm:t>
        <a:bodyPr/>
        <a:lstStyle/>
        <a:p>
          <a:endParaRPr lang="en-US"/>
        </a:p>
      </dgm:t>
    </dgm:pt>
    <dgm:pt modelId="{CC4AD819-44E3-40E3-A439-02CFA0EB3101}">
      <dgm:prSet/>
      <dgm:spPr/>
      <dgm:t>
        <a:bodyPr/>
        <a:lstStyle/>
        <a:p>
          <a:r>
            <a:rPr lang="en-US" b="0" i="0" baseline="0" dirty="0">
              <a:solidFill>
                <a:schemeClr val="tx1"/>
              </a:solidFill>
              <a:hlinkClick xmlns:r="http://schemas.openxmlformats.org/officeDocument/2006/relationships" r:id="rId4">
                <a:extLst>
                  <a:ext uri="{A12FA001-AC4F-418D-AE19-62706E023703}">
                    <ahyp:hlinkClr xmlns:ahyp="http://schemas.microsoft.com/office/drawing/2018/hyperlinkcolor" val="tx"/>
                  </a:ext>
                </a:extLst>
              </a:hlinkClick>
            </a:rPr>
            <a:t>Alberta Health Services Words Matter! Video Series: Promoting a positive relationship with food</a:t>
          </a:r>
          <a:endParaRPr lang="en-US" dirty="0">
            <a:solidFill>
              <a:schemeClr val="tx1"/>
            </a:solidFill>
          </a:endParaRPr>
        </a:p>
      </dgm:t>
    </dgm:pt>
    <dgm:pt modelId="{0B1014B2-D4E3-4AC3-8ABD-183F62E37D3C}" type="parTrans" cxnId="{C2BFE162-58B7-4AA8-BCE3-B24B33B189B9}">
      <dgm:prSet/>
      <dgm:spPr/>
      <dgm:t>
        <a:bodyPr/>
        <a:lstStyle/>
        <a:p>
          <a:endParaRPr lang="en-US"/>
        </a:p>
      </dgm:t>
    </dgm:pt>
    <dgm:pt modelId="{CB2A502E-C5D1-4CFD-A185-D9BF4084FD73}" type="sibTrans" cxnId="{C2BFE162-58B7-4AA8-BCE3-B24B33B189B9}">
      <dgm:prSet/>
      <dgm:spPr/>
      <dgm:t>
        <a:bodyPr/>
        <a:lstStyle/>
        <a:p>
          <a:endParaRPr lang="en-US"/>
        </a:p>
      </dgm:t>
    </dgm:pt>
    <dgm:pt modelId="{FA5FC3C9-6DDC-4330-939B-2D5C31C789E3}">
      <dgm:prSet/>
      <dgm:spPr/>
      <dgm:t>
        <a:bodyPr/>
        <a:lstStyle/>
        <a:p>
          <a:r>
            <a:rPr lang="en-US" b="0" i="0" baseline="0" dirty="0">
              <a:solidFill>
                <a:schemeClr val="tx1"/>
              </a:solidFill>
              <a:hlinkClick xmlns:r="http://schemas.openxmlformats.org/officeDocument/2006/relationships" r:id="rId5">
                <a:extLst>
                  <a:ext uri="{A12FA001-AC4F-418D-AE19-62706E023703}">
                    <ahyp:hlinkClr xmlns:ahyp="http://schemas.microsoft.com/office/drawing/2018/hyperlinkcolor" val="tx"/>
                  </a:ext>
                </a:extLst>
              </a:hlinkClick>
            </a:rPr>
            <a:t>What is Food Neutrality and Why is it Important for Your Child –</a:t>
          </a:r>
          <a:endParaRPr lang="en-CA" b="0" i="0" baseline="0" dirty="0">
            <a:solidFill>
              <a:schemeClr val="tx1"/>
            </a:solidFill>
            <a:hlinkClick xmlns:r="http://schemas.openxmlformats.org/officeDocument/2006/relationships" r:id="rId5">
              <a:extLst>
                <a:ext uri="{A12FA001-AC4F-418D-AE19-62706E023703}">
                  <ahyp:hlinkClr xmlns:ahyp="http://schemas.microsoft.com/office/drawing/2018/hyperlinkcolor" val="tx"/>
                </a:ext>
              </a:extLst>
            </a:hlinkClick>
          </a:endParaRPr>
        </a:p>
        <a:p>
          <a:r>
            <a:rPr lang="en-CA" b="0" i="0" baseline="0" dirty="0">
              <a:solidFill>
                <a:schemeClr val="tx1"/>
              </a:solidFill>
              <a:hlinkClick xmlns:r="http://schemas.openxmlformats.org/officeDocument/2006/relationships" r:id="rId5">
                <a:extLst>
                  <a:ext uri="{A12FA001-AC4F-418D-AE19-62706E023703}">
                    <ahyp:hlinkClr xmlns:ahyp="http://schemas.microsoft.com/office/drawing/2018/hyperlinkcolor" val="tx"/>
                  </a:ext>
                </a:extLst>
              </a:hlinkClick>
            </a:rPr>
            <a:t>Sarah </a:t>
          </a:r>
          <a:r>
            <a:rPr lang="en-CA" b="0" i="0" baseline="0" dirty="0" err="1">
              <a:solidFill>
                <a:schemeClr val="tx1"/>
              </a:solidFill>
              <a:hlinkClick xmlns:r="http://schemas.openxmlformats.org/officeDocument/2006/relationships" r:id="rId5">
                <a:extLst>
                  <a:ext uri="{A12FA001-AC4F-418D-AE19-62706E023703}">
                    <ahyp:hlinkClr xmlns:ahyp="http://schemas.microsoft.com/office/drawing/2018/hyperlinkcolor" val="tx"/>
                  </a:ext>
                </a:extLst>
              </a:hlinkClick>
            </a:rPr>
            <a:t>Remmer</a:t>
          </a:r>
          <a:r>
            <a:rPr lang="en-CA" b="0" i="0" baseline="0" dirty="0">
              <a:solidFill>
                <a:schemeClr val="tx1"/>
              </a:solidFill>
              <a:hlinkClick xmlns:r="http://schemas.openxmlformats.org/officeDocument/2006/relationships" r:id="rId5">
                <a:extLst>
                  <a:ext uri="{A12FA001-AC4F-418D-AE19-62706E023703}">
                    <ahyp:hlinkClr xmlns:ahyp="http://schemas.microsoft.com/office/drawing/2018/hyperlinkcolor" val="tx"/>
                  </a:ext>
                </a:extLst>
              </a:hlinkClick>
            </a:rPr>
            <a:t>, RD</a:t>
          </a:r>
          <a:endParaRPr lang="en-US" dirty="0">
            <a:solidFill>
              <a:schemeClr val="tx1"/>
            </a:solidFill>
          </a:endParaRPr>
        </a:p>
      </dgm:t>
    </dgm:pt>
    <dgm:pt modelId="{DDDDE50A-4B38-44D9-B82A-4FBD14507D8D}" type="parTrans" cxnId="{F66F3733-D339-495B-BB2B-0E5354F4A518}">
      <dgm:prSet/>
      <dgm:spPr/>
      <dgm:t>
        <a:bodyPr/>
        <a:lstStyle/>
        <a:p>
          <a:endParaRPr lang="en-US"/>
        </a:p>
      </dgm:t>
    </dgm:pt>
    <dgm:pt modelId="{072CBEF9-0C3B-4D25-BEF0-AC711B7F63D3}" type="sibTrans" cxnId="{F66F3733-D339-495B-BB2B-0E5354F4A518}">
      <dgm:prSet/>
      <dgm:spPr/>
      <dgm:t>
        <a:bodyPr/>
        <a:lstStyle/>
        <a:p>
          <a:endParaRPr lang="en-US"/>
        </a:p>
      </dgm:t>
    </dgm:pt>
    <dgm:pt modelId="{C3C348A6-B61A-4FD5-957C-273D657CEDF4}">
      <dgm:prSet/>
      <dgm:spPr/>
      <dgm:t>
        <a:bodyPr/>
        <a:lstStyle/>
        <a:p>
          <a:r>
            <a:rPr lang="en-CA" dirty="0">
              <a:solidFill>
                <a:schemeClr val="tx1"/>
              </a:solidFill>
              <a:hlinkClick xmlns:r="http://schemas.openxmlformats.org/officeDocument/2006/relationships" r:id="rId6">
                <a:extLst>
                  <a:ext uri="{A12FA001-AC4F-418D-AE19-62706E023703}">
                    <ahyp:hlinkClr xmlns:ahyp="http://schemas.microsoft.com/office/drawing/2018/hyperlinkcolor" val="tx"/>
                  </a:ext>
                </a:extLst>
              </a:hlinkClick>
            </a:rPr>
            <a:t>La culture des </a:t>
          </a:r>
          <a:r>
            <a:rPr lang="en-CA" dirty="0" err="1">
              <a:solidFill>
                <a:schemeClr val="tx1"/>
              </a:solidFill>
              <a:hlinkClick xmlns:r="http://schemas.openxmlformats.org/officeDocument/2006/relationships" r:id="rId6">
                <a:extLst>
                  <a:ext uri="{A12FA001-AC4F-418D-AE19-62706E023703}">
                    <ahyp:hlinkClr xmlns:ahyp="http://schemas.microsoft.com/office/drawing/2018/hyperlinkcolor" val="tx"/>
                  </a:ext>
                </a:extLst>
              </a:hlinkClick>
            </a:rPr>
            <a:t>diètes</a:t>
          </a:r>
          <a:r>
            <a:rPr lang="en-CA" dirty="0">
              <a:solidFill>
                <a:schemeClr val="tx1"/>
              </a:solidFill>
              <a:hlinkClick xmlns:r="http://schemas.openxmlformats.org/officeDocument/2006/relationships" r:id="rId6">
                <a:extLst>
                  <a:ext uri="{A12FA001-AC4F-418D-AE19-62706E023703}">
                    <ahyp:hlinkClr xmlns:ahyp="http://schemas.microsoft.com/office/drawing/2018/hyperlinkcolor" val="tx"/>
                  </a:ext>
                </a:extLst>
              </a:hlinkClick>
            </a:rPr>
            <a:t>, </a:t>
          </a:r>
          <a:r>
            <a:rPr lang="en-CA" dirty="0" err="1">
              <a:solidFill>
                <a:schemeClr val="tx1"/>
              </a:solidFill>
              <a:hlinkClick xmlns:r="http://schemas.openxmlformats.org/officeDocument/2006/relationships" r:id="rId6">
                <a:extLst>
                  <a:ext uri="{A12FA001-AC4F-418D-AE19-62706E023703}">
                    <ahyp:hlinkClr xmlns:ahyp="http://schemas.microsoft.com/office/drawing/2018/hyperlinkcolor" val="tx"/>
                  </a:ext>
                </a:extLst>
              </a:hlinkClick>
            </a:rPr>
            <a:t>c’est</a:t>
          </a:r>
          <a:r>
            <a:rPr lang="en-CA" dirty="0">
              <a:solidFill>
                <a:schemeClr val="tx1"/>
              </a:solidFill>
              <a:hlinkClick xmlns:r="http://schemas.openxmlformats.org/officeDocument/2006/relationships" r:id="rId6">
                <a:extLst>
                  <a:ext uri="{A12FA001-AC4F-418D-AE19-62706E023703}">
                    <ahyp:hlinkClr xmlns:ahyp="http://schemas.microsoft.com/office/drawing/2018/hyperlinkcolor" val="tx"/>
                  </a:ext>
                </a:extLst>
              </a:hlinkClick>
            </a:rPr>
            <a:t> </a:t>
          </a:r>
          <a:r>
            <a:rPr lang="en-CA" dirty="0" err="1">
              <a:solidFill>
                <a:schemeClr val="tx1"/>
              </a:solidFill>
              <a:hlinkClick xmlns:r="http://schemas.openxmlformats.org/officeDocument/2006/relationships" r:id="rId6">
                <a:extLst>
                  <a:ext uri="{A12FA001-AC4F-418D-AE19-62706E023703}">
                    <ahyp:hlinkClr xmlns:ahyp="http://schemas.microsoft.com/office/drawing/2018/hyperlinkcolor" val="tx"/>
                  </a:ext>
                </a:extLst>
              </a:hlinkClick>
            </a:rPr>
            <a:t>lourd</a:t>
          </a:r>
          <a:r>
            <a:rPr lang="en-CA" dirty="0">
              <a:solidFill>
                <a:schemeClr val="tx1"/>
              </a:solidFill>
              <a:hlinkClick xmlns:r="http://schemas.openxmlformats.org/officeDocument/2006/relationships" r:id="rId6">
                <a:extLst>
                  <a:ext uri="{A12FA001-AC4F-418D-AE19-62706E023703}">
                    <ahyp:hlinkClr xmlns:ahyp="http://schemas.microsoft.com/office/drawing/2018/hyperlinkcolor" val="tx"/>
                  </a:ext>
                </a:extLst>
              </a:hlinkClick>
            </a:rPr>
            <a:t>- </a:t>
          </a:r>
          <a:r>
            <a:rPr lang="en-CA" dirty="0" err="1">
              <a:solidFill>
                <a:schemeClr val="tx1"/>
              </a:solidFill>
              <a:hlinkClick xmlns:r="http://schemas.openxmlformats.org/officeDocument/2006/relationships" r:id="rId6">
                <a:extLst>
                  <a:ext uri="{A12FA001-AC4F-418D-AE19-62706E023703}">
                    <ahyp:hlinkClr xmlns:ahyp="http://schemas.microsoft.com/office/drawing/2018/hyperlinkcolor" val="tx"/>
                  </a:ext>
                </a:extLst>
              </a:hlinkClick>
            </a:rPr>
            <a:t>Équilibre</a:t>
          </a:r>
          <a:endParaRPr lang="en-US" dirty="0">
            <a:solidFill>
              <a:schemeClr val="tx1"/>
            </a:solidFill>
          </a:endParaRPr>
        </a:p>
      </dgm:t>
    </dgm:pt>
    <dgm:pt modelId="{EE806DB4-F0CB-4B8B-9DC3-337BC56C78AF}" type="parTrans" cxnId="{487D0340-B60D-4048-B685-134824B31F1D}">
      <dgm:prSet/>
      <dgm:spPr/>
      <dgm:t>
        <a:bodyPr/>
        <a:lstStyle/>
        <a:p>
          <a:endParaRPr lang="en-CA"/>
        </a:p>
      </dgm:t>
    </dgm:pt>
    <dgm:pt modelId="{519D83B0-099A-4346-B435-4B68E739728C}" type="sibTrans" cxnId="{487D0340-B60D-4048-B685-134824B31F1D}">
      <dgm:prSet/>
      <dgm:spPr/>
      <dgm:t>
        <a:bodyPr/>
        <a:lstStyle/>
        <a:p>
          <a:endParaRPr lang="en-CA"/>
        </a:p>
      </dgm:t>
    </dgm:pt>
    <dgm:pt modelId="{2EAA39DD-CF6F-4A48-979D-0049B7DC9526}" type="pres">
      <dgm:prSet presAssocID="{71FBE818-F440-449D-930B-15F99F2CBB1E}" presName="diagram" presStyleCnt="0">
        <dgm:presLayoutVars>
          <dgm:dir/>
          <dgm:resizeHandles val="exact"/>
        </dgm:presLayoutVars>
      </dgm:prSet>
      <dgm:spPr/>
    </dgm:pt>
    <dgm:pt modelId="{55E9D376-30BA-4212-86B5-FE62DC9B7768}" type="pres">
      <dgm:prSet presAssocID="{6B61027D-3889-40CA-A615-8150BC5DE288}" presName="node" presStyleLbl="node1" presStyleIdx="0" presStyleCnt="6">
        <dgm:presLayoutVars>
          <dgm:bulletEnabled val="1"/>
        </dgm:presLayoutVars>
      </dgm:prSet>
      <dgm:spPr/>
    </dgm:pt>
    <dgm:pt modelId="{4CA58E0C-1350-45AE-98AF-05952A4AC495}" type="pres">
      <dgm:prSet presAssocID="{135042A6-84F5-4F68-A45A-C59C3F7D7AC0}" presName="sibTrans" presStyleCnt="0"/>
      <dgm:spPr/>
    </dgm:pt>
    <dgm:pt modelId="{0C9FA0CF-23E4-435F-9D2C-32C8805B61AD}" type="pres">
      <dgm:prSet presAssocID="{DE504FBE-FB1B-4961-8DF2-0DB95472E24E}" presName="node" presStyleLbl="node1" presStyleIdx="1" presStyleCnt="6">
        <dgm:presLayoutVars>
          <dgm:bulletEnabled val="1"/>
        </dgm:presLayoutVars>
      </dgm:prSet>
      <dgm:spPr/>
    </dgm:pt>
    <dgm:pt modelId="{89918D48-2192-4E4B-ADD3-003409ED898C}" type="pres">
      <dgm:prSet presAssocID="{B99E03D3-9156-4F41-839A-A581D98350AA}" presName="sibTrans" presStyleCnt="0"/>
      <dgm:spPr/>
    </dgm:pt>
    <dgm:pt modelId="{9BE09F38-BD64-4FA5-B2A4-9BF9BFB018EE}" type="pres">
      <dgm:prSet presAssocID="{9EF7819A-DF3E-49A5-9294-FEF7A75FC859}" presName="node" presStyleLbl="node1" presStyleIdx="2" presStyleCnt="6">
        <dgm:presLayoutVars>
          <dgm:bulletEnabled val="1"/>
        </dgm:presLayoutVars>
      </dgm:prSet>
      <dgm:spPr/>
    </dgm:pt>
    <dgm:pt modelId="{9977002F-23C2-45EC-AB5F-EB5636ECBA65}" type="pres">
      <dgm:prSet presAssocID="{0E5AB590-97E8-472A-8566-BA6CB091ACC8}" presName="sibTrans" presStyleCnt="0"/>
      <dgm:spPr/>
    </dgm:pt>
    <dgm:pt modelId="{66471BF8-A79C-4065-A93B-6B148448FDD4}" type="pres">
      <dgm:prSet presAssocID="{CC4AD819-44E3-40E3-A439-02CFA0EB3101}" presName="node" presStyleLbl="node1" presStyleIdx="3" presStyleCnt="6">
        <dgm:presLayoutVars>
          <dgm:bulletEnabled val="1"/>
        </dgm:presLayoutVars>
      </dgm:prSet>
      <dgm:spPr/>
    </dgm:pt>
    <dgm:pt modelId="{EA9E2FF9-AACC-4A46-A160-5E801C8DFA41}" type="pres">
      <dgm:prSet presAssocID="{CB2A502E-C5D1-4CFD-A185-D9BF4084FD73}" presName="sibTrans" presStyleCnt="0"/>
      <dgm:spPr/>
    </dgm:pt>
    <dgm:pt modelId="{54B66F8B-6925-4FB3-B204-E6854BA1A20A}" type="pres">
      <dgm:prSet presAssocID="{FA5FC3C9-6DDC-4330-939B-2D5C31C789E3}" presName="node" presStyleLbl="node1" presStyleIdx="4" presStyleCnt="6">
        <dgm:presLayoutVars>
          <dgm:bulletEnabled val="1"/>
        </dgm:presLayoutVars>
      </dgm:prSet>
      <dgm:spPr/>
    </dgm:pt>
    <dgm:pt modelId="{7E01A33E-584B-43D9-8382-6BFAE7D03EED}" type="pres">
      <dgm:prSet presAssocID="{072CBEF9-0C3B-4D25-BEF0-AC711B7F63D3}" presName="sibTrans" presStyleCnt="0"/>
      <dgm:spPr/>
    </dgm:pt>
    <dgm:pt modelId="{5C3FE1A1-8395-4B06-8ABE-D9EA9CF88DD7}" type="pres">
      <dgm:prSet presAssocID="{C3C348A6-B61A-4FD5-957C-273D657CEDF4}" presName="node" presStyleLbl="node1" presStyleIdx="5" presStyleCnt="6">
        <dgm:presLayoutVars>
          <dgm:bulletEnabled val="1"/>
        </dgm:presLayoutVars>
      </dgm:prSet>
      <dgm:spPr/>
    </dgm:pt>
  </dgm:ptLst>
  <dgm:cxnLst>
    <dgm:cxn modelId="{50E33111-2A78-42E2-B587-988A59DAA290}" type="presOf" srcId="{71FBE818-F440-449D-930B-15F99F2CBB1E}" destId="{2EAA39DD-CF6F-4A48-979D-0049B7DC9526}" srcOrd="0" destOrd="0" presId="urn:microsoft.com/office/officeart/2005/8/layout/default"/>
    <dgm:cxn modelId="{8088E12B-C187-4CB6-B1B4-A063958D9F7D}" type="presOf" srcId="{DE504FBE-FB1B-4961-8DF2-0DB95472E24E}" destId="{0C9FA0CF-23E4-435F-9D2C-32C8805B61AD}" srcOrd="0" destOrd="0" presId="urn:microsoft.com/office/officeart/2005/8/layout/default"/>
    <dgm:cxn modelId="{F66F3733-D339-495B-BB2B-0E5354F4A518}" srcId="{71FBE818-F440-449D-930B-15F99F2CBB1E}" destId="{FA5FC3C9-6DDC-4330-939B-2D5C31C789E3}" srcOrd="4" destOrd="0" parTransId="{DDDDE50A-4B38-44D9-B82A-4FBD14507D8D}" sibTransId="{072CBEF9-0C3B-4D25-BEF0-AC711B7F63D3}"/>
    <dgm:cxn modelId="{487D0340-B60D-4048-B685-134824B31F1D}" srcId="{71FBE818-F440-449D-930B-15F99F2CBB1E}" destId="{C3C348A6-B61A-4FD5-957C-273D657CEDF4}" srcOrd="5" destOrd="0" parTransId="{EE806DB4-F0CB-4B8B-9DC3-337BC56C78AF}" sibTransId="{519D83B0-099A-4346-B435-4B68E739728C}"/>
    <dgm:cxn modelId="{C2BFE162-58B7-4AA8-BCE3-B24B33B189B9}" srcId="{71FBE818-F440-449D-930B-15F99F2CBB1E}" destId="{CC4AD819-44E3-40E3-A439-02CFA0EB3101}" srcOrd="3" destOrd="0" parTransId="{0B1014B2-D4E3-4AC3-8ABD-183F62E37D3C}" sibTransId="{CB2A502E-C5D1-4CFD-A185-D9BF4084FD73}"/>
    <dgm:cxn modelId="{C3447E53-32DC-4F46-8475-44253C41AD7B}" type="presOf" srcId="{CC4AD819-44E3-40E3-A439-02CFA0EB3101}" destId="{66471BF8-A79C-4065-A93B-6B148448FDD4}" srcOrd="0" destOrd="0" presId="urn:microsoft.com/office/officeart/2005/8/layout/default"/>
    <dgm:cxn modelId="{0155BA95-FAF7-48A5-8674-D02177FB39A2}" srcId="{71FBE818-F440-449D-930B-15F99F2CBB1E}" destId="{9EF7819A-DF3E-49A5-9294-FEF7A75FC859}" srcOrd="2" destOrd="0" parTransId="{99E4B7D9-D86E-45ED-83B5-1984A862FDBB}" sibTransId="{0E5AB590-97E8-472A-8566-BA6CB091ACC8}"/>
    <dgm:cxn modelId="{5BF15C96-25EC-437E-9886-187DB860B2EF}" type="presOf" srcId="{C3C348A6-B61A-4FD5-957C-273D657CEDF4}" destId="{5C3FE1A1-8395-4B06-8ABE-D9EA9CF88DD7}" srcOrd="0" destOrd="0" presId="urn:microsoft.com/office/officeart/2005/8/layout/default"/>
    <dgm:cxn modelId="{341BC9A7-FB86-4642-86EF-44AC9B53823F}" type="presOf" srcId="{FA5FC3C9-6DDC-4330-939B-2D5C31C789E3}" destId="{54B66F8B-6925-4FB3-B204-E6854BA1A20A}" srcOrd="0" destOrd="0" presId="urn:microsoft.com/office/officeart/2005/8/layout/default"/>
    <dgm:cxn modelId="{566C4FB6-7569-49E6-B2F2-7024EA2A790D}" srcId="{71FBE818-F440-449D-930B-15F99F2CBB1E}" destId="{DE504FBE-FB1B-4961-8DF2-0DB95472E24E}" srcOrd="1" destOrd="0" parTransId="{6C1C8307-6FC3-4AE4-B442-5C6A15378D60}" sibTransId="{B99E03D3-9156-4F41-839A-A581D98350AA}"/>
    <dgm:cxn modelId="{1709E5C7-9D35-4C69-9353-23D3578F943B}" type="presOf" srcId="{6B61027D-3889-40CA-A615-8150BC5DE288}" destId="{55E9D376-30BA-4212-86B5-FE62DC9B7768}" srcOrd="0" destOrd="0" presId="urn:microsoft.com/office/officeart/2005/8/layout/default"/>
    <dgm:cxn modelId="{40346BCC-C0A2-43D7-930A-240740DFAF23}" srcId="{71FBE818-F440-449D-930B-15F99F2CBB1E}" destId="{6B61027D-3889-40CA-A615-8150BC5DE288}" srcOrd="0" destOrd="0" parTransId="{681309F1-BA2D-4E9C-B30D-75EDE8BFE5C7}" sibTransId="{135042A6-84F5-4F68-A45A-C59C3F7D7AC0}"/>
    <dgm:cxn modelId="{F913E6EA-56BB-4E36-B1AE-6714DD46BA10}" type="presOf" srcId="{9EF7819A-DF3E-49A5-9294-FEF7A75FC859}" destId="{9BE09F38-BD64-4FA5-B2A4-9BF9BFB018EE}" srcOrd="0" destOrd="0" presId="urn:microsoft.com/office/officeart/2005/8/layout/default"/>
    <dgm:cxn modelId="{AD2BD9CF-F655-42CC-AD4B-7DB3D79A20A9}" type="presParOf" srcId="{2EAA39DD-CF6F-4A48-979D-0049B7DC9526}" destId="{55E9D376-30BA-4212-86B5-FE62DC9B7768}" srcOrd="0" destOrd="0" presId="urn:microsoft.com/office/officeart/2005/8/layout/default"/>
    <dgm:cxn modelId="{A5888D78-3813-47A8-90D0-58483BA627A6}" type="presParOf" srcId="{2EAA39DD-CF6F-4A48-979D-0049B7DC9526}" destId="{4CA58E0C-1350-45AE-98AF-05952A4AC495}" srcOrd="1" destOrd="0" presId="urn:microsoft.com/office/officeart/2005/8/layout/default"/>
    <dgm:cxn modelId="{5FC61E19-15CD-4F9B-9320-97564B160433}" type="presParOf" srcId="{2EAA39DD-CF6F-4A48-979D-0049B7DC9526}" destId="{0C9FA0CF-23E4-435F-9D2C-32C8805B61AD}" srcOrd="2" destOrd="0" presId="urn:microsoft.com/office/officeart/2005/8/layout/default"/>
    <dgm:cxn modelId="{C6079F8E-A319-4F99-B3FF-317434EAC764}" type="presParOf" srcId="{2EAA39DD-CF6F-4A48-979D-0049B7DC9526}" destId="{89918D48-2192-4E4B-ADD3-003409ED898C}" srcOrd="3" destOrd="0" presId="urn:microsoft.com/office/officeart/2005/8/layout/default"/>
    <dgm:cxn modelId="{6AB15B3F-5FEE-409B-B329-DC5DC0E2CF10}" type="presParOf" srcId="{2EAA39DD-CF6F-4A48-979D-0049B7DC9526}" destId="{9BE09F38-BD64-4FA5-B2A4-9BF9BFB018EE}" srcOrd="4" destOrd="0" presId="urn:microsoft.com/office/officeart/2005/8/layout/default"/>
    <dgm:cxn modelId="{E2865185-4561-43C4-95FF-6F3B291EDBD1}" type="presParOf" srcId="{2EAA39DD-CF6F-4A48-979D-0049B7DC9526}" destId="{9977002F-23C2-45EC-AB5F-EB5636ECBA65}" srcOrd="5" destOrd="0" presId="urn:microsoft.com/office/officeart/2005/8/layout/default"/>
    <dgm:cxn modelId="{94922B45-E18F-486E-AA03-AC6069A4E553}" type="presParOf" srcId="{2EAA39DD-CF6F-4A48-979D-0049B7DC9526}" destId="{66471BF8-A79C-4065-A93B-6B148448FDD4}" srcOrd="6" destOrd="0" presId="urn:microsoft.com/office/officeart/2005/8/layout/default"/>
    <dgm:cxn modelId="{69137B6E-1492-4232-A2FA-934B9F4AEBF3}" type="presParOf" srcId="{2EAA39DD-CF6F-4A48-979D-0049B7DC9526}" destId="{EA9E2FF9-AACC-4A46-A160-5E801C8DFA41}" srcOrd="7" destOrd="0" presId="urn:microsoft.com/office/officeart/2005/8/layout/default"/>
    <dgm:cxn modelId="{96BA2706-4BC8-4588-A2BA-84ECE7CDB138}" type="presParOf" srcId="{2EAA39DD-CF6F-4A48-979D-0049B7DC9526}" destId="{54B66F8B-6925-4FB3-B204-E6854BA1A20A}" srcOrd="8" destOrd="0" presId="urn:microsoft.com/office/officeart/2005/8/layout/default"/>
    <dgm:cxn modelId="{E82212AA-322F-4885-9A2D-C596CDF2A14F}" type="presParOf" srcId="{2EAA39DD-CF6F-4A48-979D-0049B7DC9526}" destId="{7E01A33E-584B-43D9-8382-6BFAE7D03EED}" srcOrd="9" destOrd="0" presId="urn:microsoft.com/office/officeart/2005/8/layout/default"/>
    <dgm:cxn modelId="{33695C65-F6B1-4B8E-AB59-3518B6752311}" type="presParOf" srcId="{2EAA39DD-CF6F-4A48-979D-0049B7DC9526}" destId="{5C3FE1A1-8395-4B06-8ABE-D9EA9CF88DD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684DFF-17B2-4C25-AB4D-A241C47F4C8C}">
      <dsp:nvSpPr>
        <dsp:cNvPr id="0" name=""/>
        <dsp:cNvSpPr/>
      </dsp:nvSpPr>
      <dsp:spPr>
        <a:xfrm>
          <a:off x="1227618" y="1246070"/>
          <a:ext cx="1102275" cy="11022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517A85F-10FC-4E2C-9088-6586127B1A22}">
      <dsp:nvSpPr>
        <dsp:cNvPr id="0" name=""/>
        <dsp:cNvSpPr/>
      </dsp:nvSpPr>
      <dsp:spPr>
        <a:xfrm>
          <a:off x="554006" y="2807578"/>
          <a:ext cx="2449500" cy="149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fr-CA" sz="1600" b="0" i="0" kern="1200"/>
            <a:t>Comprendre la culture des diètes et ses impacts</a:t>
          </a:r>
          <a:endParaRPr lang="en-US" sz="1600" kern="1200"/>
        </a:p>
      </dsp:txBody>
      <dsp:txXfrm>
        <a:off x="554006" y="2807578"/>
        <a:ext cx="2449500" cy="1496250"/>
      </dsp:txXfrm>
    </dsp:sp>
    <dsp:sp modelId="{1A685B8A-0BCB-4100-B905-DFA628297616}">
      <dsp:nvSpPr>
        <dsp:cNvPr id="0" name=""/>
        <dsp:cNvSpPr/>
      </dsp:nvSpPr>
      <dsp:spPr>
        <a:xfrm>
          <a:off x="4105781" y="1246070"/>
          <a:ext cx="1102275" cy="11022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AB64821-70B0-4584-9653-8D769B3BFA94}">
      <dsp:nvSpPr>
        <dsp:cNvPr id="0" name=""/>
        <dsp:cNvSpPr/>
      </dsp:nvSpPr>
      <dsp:spPr>
        <a:xfrm>
          <a:off x="3432168" y="2807578"/>
          <a:ext cx="2449500" cy="149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fr-CA" sz="1600" kern="1200" dirty="0"/>
            <a:t>Définir une approche neutre à l’alimentation et une approche inclusive des tous les corps</a:t>
          </a:r>
          <a:endParaRPr lang="en-US" sz="1600" kern="1200" dirty="0"/>
        </a:p>
      </dsp:txBody>
      <dsp:txXfrm>
        <a:off x="3432168" y="2807578"/>
        <a:ext cx="2449500" cy="1496250"/>
      </dsp:txXfrm>
    </dsp:sp>
    <dsp:sp modelId="{1571F324-B8D3-4175-95DF-ECA07C57158F}">
      <dsp:nvSpPr>
        <dsp:cNvPr id="0" name=""/>
        <dsp:cNvSpPr/>
      </dsp:nvSpPr>
      <dsp:spPr>
        <a:xfrm>
          <a:off x="6983943" y="1246070"/>
          <a:ext cx="1102275" cy="110227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0AAEC0D-9E63-4187-AF72-196D460B9AE3}">
      <dsp:nvSpPr>
        <dsp:cNvPr id="0" name=""/>
        <dsp:cNvSpPr/>
      </dsp:nvSpPr>
      <dsp:spPr>
        <a:xfrm>
          <a:off x="6310331" y="2807578"/>
          <a:ext cx="2449500" cy="149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fr-CA" sz="1600" kern="1200"/>
            <a:t>Identifier des c</a:t>
          </a:r>
          <a:r>
            <a:rPr lang="fr-CA" sz="1600" b="0" i="0" kern="1200"/>
            <a:t>onsidérations pour </a:t>
          </a:r>
          <a:r>
            <a:rPr lang="fr-CA" sz="1600" kern="1200"/>
            <a:t>mettre en pratique les approches dans le cadre du programme d’alimentation saine pour les élèves</a:t>
          </a:r>
          <a:endParaRPr lang="en-US" sz="1600" kern="1200"/>
        </a:p>
      </dsp:txBody>
      <dsp:txXfrm>
        <a:off x="6310331" y="2807578"/>
        <a:ext cx="2449500" cy="1496250"/>
      </dsp:txXfrm>
    </dsp:sp>
    <dsp:sp modelId="{4FE42D75-AB3A-442D-9CA9-CB50AF0371F2}">
      <dsp:nvSpPr>
        <dsp:cNvPr id="0" name=""/>
        <dsp:cNvSpPr/>
      </dsp:nvSpPr>
      <dsp:spPr>
        <a:xfrm>
          <a:off x="9862106" y="1246070"/>
          <a:ext cx="1102275" cy="1102275"/>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11ED5E4-37A5-4043-8D34-968108F9D1DB}">
      <dsp:nvSpPr>
        <dsp:cNvPr id="0" name=""/>
        <dsp:cNvSpPr/>
      </dsp:nvSpPr>
      <dsp:spPr>
        <a:xfrm>
          <a:off x="9188493" y="2807578"/>
          <a:ext cx="2449500" cy="149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fr-CA" sz="1800" b="0" i="0" kern="1200"/>
            <a:t>Études de cas</a:t>
          </a:r>
          <a:endParaRPr lang="en-US" sz="1800" kern="1200"/>
        </a:p>
      </dsp:txBody>
      <dsp:txXfrm>
        <a:off x="9188493" y="2807578"/>
        <a:ext cx="2449500" cy="14962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6916F0-522C-4066-9FBB-5952031A3E12}">
      <dsp:nvSpPr>
        <dsp:cNvPr id="0" name=""/>
        <dsp:cNvSpPr/>
      </dsp:nvSpPr>
      <dsp:spPr>
        <a:xfrm>
          <a:off x="2560389" y="501685"/>
          <a:ext cx="3980624" cy="3980624"/>
        </a:xfrm>
        <a:prstGeom prst="blockArc">
          <a:avLst>
            <a:gd name="adj1" fmla="val 13114286"/>
            <a:gd name="adj2" fmla="val 16200000"/>
            <a:gd name="adj3" fmla="val 390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4F9A68B-DC66-4F89-BAD5-D3A30965EADE}">
      <dsp:nvSpPr>
        <dsp:cNvPr id="0" name=""/>
        <dsp:cNvSpPr/>
      </dsp:nvSpPr>
      <dsp:spPr>
        <a:xfrm>
          <a:off x="2560389" y="501685"/>
          <a:ext cx="3980624" cy="3980624"/>
        </a:xfrm>
        <a:prstGeom prst="blockArc">
          <a:avLst>
            <a:gd name="adj1" fmla="val 10028571"/>
            <a:gd name="adj2" fmla="val 13114286"/>
            <a:gd name="adj3" fmla="val 390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8A59D4D-AFCD-4364-B6DF-1530DDDCD219}">
      <dsp:nvSpPr>
        <dsp:cNvPr id="0" name=""/>
        <dsp:cNvSpPr/>
      </dsp:nvSpPr>
      <dsp:spPr>
        <a:xfrm>
          <a:off x="2560389" y="501685"/>
          <a:ext cx="3980624" cy="3980624"/>
        </a:xfrm>
        <a:prstGeom prst="blockArc">
          <a:avLst>
            <a:gd name="adj1" fmla="val 6942857"/>
            <a:gd name="adj2" fmla="val 10028571"/>
            <a:gd name="adj3" fmla="val 390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F794905-A8B7-4D7B-9680-820E5C889558}">
      <dsp:nvSpPr>
        <dsp:cNvPr id="0" name=""/>
        <dsp:cNvSpPr/>
      </dsp:nvSpPr>
      <dsp:spPr>
        <a:xfrm>
          <a:off x="2560389" y="501685"/>
          <a:ext cx="3980624" cy="3980624"/>
        </a:xfrm>
        <a:prstGeom prst="blockArc">
          <a:avLst>
            <a:gd name="adj1" fmla="val 3857143"/>
            <a:gd name="adj2" fmla="val 6942857"/>
            <a:gd name="adj3" fmla="val 390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D4D3FA-75B6-41D0-822A-CBD2F9CE843B}">
      <dsp:nvSpPr>
        <dsp:cNvPr id="0" name=""/>
        <dsp:cNvSpPr/>
      </dsp:nvSpPr>
      <dsp:spPr>
        <a:xfrm>
          <a:off x="2560389" y="501685"/>
          <a:ext cx="3980624" cy="3980624"/>
        </a:xfrm>
        <a:prstGeom prst="blockArc">
          <a:avLst>
            <a:gd name="adj1" fmla="val 771429"/>
            <a:gd name="adj2" fmla="val 3857143"/>
            <a:gd name="adj3" fmla="val 390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BDF746D-4AAC-43FA-8340-D595286BFA8A}">
      <dsp:nvSpPr>
        <dsp:cNvPr id="0" name=""/>
        <dsp:cNvSpPr/>
      </dsp:nvSpPr>
      <dsp:spPr>
        <a:xfrm>
          <a:off x="2560389" y="501685"/>
          <a:ext cx="3980624" cy="3980624"/>
        </a:xfrm>
        <a:prstGeom prst="blockArc">
          <a:avLst>
            <a:gd name="adj1" fmla="val 19285714"/>
            <a:gd name="adj2" fmla="val 771429"/>
            <a:gd name="adj3" fmla="val 390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206BAC9-843C-477F-80FD-89297616C2F2}">
      <dsp:nvSpPr>
        <dsp:cNvPr id="0" name=""/>
        <dsp:cNvSpPr/>
      </dsp:nvSpPr>
      <dsp:spPr>
        <a:xfrm>
          <a:off x="2560389" y="501685"/>
          <a:ext cx="3980624" cy="3980624"/>
        </a:xfrm>
        <a:prstGeom prst="blockArc">
          <a:avLst>
            <a:gd name="adj1" fmla="val 16200000"/>
            <a:gd name="adj2" fmla="val 19285714"/>
            <a:gd name="adj3" fmla="val 390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490DD8B-74D8-45EF-B5C5-1C1A8B6493F4}">
      <dsp:nvSpPr>
        <dsp:cNvPr id="0" name=""/>
        <dsp:cNvSpPr/>
      </dsp:nvSpPr>
      <dsp:spPr>
        <a:xfrm>
          <a:off x="3779660" y="1720955"/>
          <a:ext cx="1542083" cy="1542083"/>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fr-CA" sz="2500" kern="1200" dirty="0"/>
            <a:t>Milieux</a:t>
          </a:r>
          <a:endParaRPr lang="en-CA" sz="2500" kern="1200" dirty="0"/>
        </a:p>
      </dsp:txBody>
      <dsp:txXfrm>
        <a:off x="4005493" y="1946788"/>
        <a:ext cx="1090417" cy="1090417"/>
      </dsp:txXfrm>
    </dsp:sp>
    <dsp:sp modelId="{6212A8C3-0394-4A6C-8E59-71E1A7069642}">
      <dsp:nvSpPr>
        <dsp:cNvPr id="0" name=""/>
        <dsp:cNvSpPr/>
      </dsp:nvSpPr>
      <dsp:spPr>
        <a:xfrm>
          <a:off x="4010972" y="816"/>
          <a:ext cx="1079458" cy="1079458"/>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CA" sz="1300" kern="1200" dirty="0"/>
            <a:t>Maison</a:t>
          </a:r>
          <a:endParaRPr lang="en-CA" sz="1300" kern="1200" dirty="0"/>
        </a:p>
      </dsp:txBody>
      <dsp:txXfrm>
        <a:off x="4169055" y="158899"/>
        <a:ext cx="763292" cy="763292"/>
      </dsp:txXfrm>
    </dsp:sp>
    <dsp:sp modelId="{B42D2752-719E-4B60-A46B-70886A85067E}">
      <dsp:nvSpPr>
        <dsp:cNvPr id="0" name=""/>
        <dsp:cNvSpPr/>
      </dsp:nvSpPr>
      <dsp:spPr>
        <a:xfrm>
          <a:off x="5536679" y="735558"/>
          <a:ext cx="1079458" cy="1079458"/>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CA" sz="1300" kern="1200" dirty="0"/>
            <a:t>Centre récréatif</a:t>
          </a:r>
          <a:endParaRPr lang="en-CA" sz="1300" kern="1200" dirty="0"/>
        </a:p>
      </dsp:txBody>
      <dsp:txXfrm>
        <a:off x="5694762" y="893641"/>
        <a:ext cx="763292" cy="763292"/>
      </dsp:txXfrm>
    </dsp:sp>
    <dsp:sp modelId="{86FFD13F-7591-4938-BAA7-C4450972B475}">
      <dsp:nvSpPr>
        <dsp:cNvPr id="0" name=""/>
        <dsp:cNvSpPr/>
      </dsp:nvSpPr>
      <dsp:spPr>
        <a:xfrm>
          <a:off x="5913497" y="2386507"/>
          <a:ext cx="1079458" cy="1079458"/>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CA" sz="1300" kern="1200" dirty="0"/>
            <a:t>Centre médicaux</a:t>
          </a:r>
          <a:endParaRPr lang="en-CA" sz="1300" kern="1200" dirty="0"/>
        </a:p>
      </dsp:txBody>
      <dsp:txXfrm>
        <a:off x="6071580" y="2544590"/>
        <a:ext cx="763292" cy="763292"/>
      </dsp:txXfrm>
    </dsp:sp>
    <dsp:sp modelId="{B0B4A767-6683-408C-BBAA-B4BEFAA4F9EF}">
      <dsp:nvSpPr>
        <dsp:cNvPr id="0" name=""/>
        <dsp:cNvSpPr/>
      </dsp:nvSpPr>
      <dsp:spPr>
        <a:xfrm>
          <a:off x="4857675" y="3710465"/>
          <a:ext cx="1079458" cy="1079458"/>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CA" sz="1300" kern="1200" dirty="0"/>
            <a:t>Centre d’achat</a:t>
          </a:r>
          <a:endParaRPr lang="en-CA" sz="1300" kern="1200" dirty="0"/>
        </a:p>
      </dsp:txBody>
      <dsp:txXfrm>
        <a:off x="5015758" y="3868548"/>
        <a:ext cx="763292" cy="763292"/>
      </dsp:txXfrm>
    </dsp:sp>
    <dsp:sp modelId="{F646CB61-ED77-4147-8FC4-D236871993F0}">
      <dsp:nvSpPr>
        <dsp:cNvPr id="0" name=""/>
        <dsp:cNvSpPr/>
      </dsp:nvSpPr>
      <dsp:spPr>
        <a:xfrm>
          <a:off x="3164269" y="3710465"/>
          <a:ext cx="1079458" cy="1079458"/>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CA" sz="1300" kern="1200" dirty="0"/>
            <a:t>Médias sociaux</a:t>
          </a:r>
          <a:endParaRPr lang="en-CA" sz="1300" kern="1200" dirty="0"/>
        </a:p>
      </dsp:txBody>
      <dsp:txXfrm>
        <a:off x="3322352" y="3868548"/>
        <a:ext cx="763292" cy="763292"/>
      </dsp:txXfrm>
    </dsp:sp>
    <dsp:sp modelId="{2E5D5E66-58D4-46F6-B460-AEF20C15F26E}">
      <dsp:nvSpPr>
        <dsp:cNvPr id="0" name=""/>
        <dsp:cNvSpPr/>
      </dsp:nvSpPr>
      <dsp:spPr>
        <a:xfrm>
          <a:off x="2108447" y="2386507"/>
          <a:ext cx="1079458" cy="1079458"/>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CA" sz="1300" kern="1200" dirty="0"/>
            <a:t>Garderie</a:t>
          </a:r>
          <a:endParaRPr lang="en-CA" sz="1300" kern="1200" dirty="0"/>
        </a:p>
      </dsp:txBody>
      <dsp:txXfrm>
        <a:off x="2266530" y="2544590"/>
        <a:ext cx="763292" cy="763292"/>
      </dsp:txXfrm>
    </dsp:sp>
    <dsp:sp modelId="{84DE3696-26AF-4D02-8219-5A3C57D9ACE5}">
      <dsp:nvSpPr>
        <dsp:cNvPr id="0" name=""/>
        <dsp:cNvSpPr/>
      </dsp:nvSpPr>
      <dsp:spPr>
        <a:xfrm>
          <a:off x="2485266" y="735558"/>
          <a:ext cx="1079458" cy="1079458"/>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CA" sz="1300" kern="1200" dirty="0"/>
            <a:t>École</a:t>
          </a:r>
          <a:endParaRPr lang="en-CA" sz="1300" kern="1200" dirty="0"/>
        </a:p>
      </dsp:txBody>
      <dsp:txXfrm>
        <a:off x="2643349" y="893641"/>
        <a:ext cx="763292" cy="7632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F316FD-7B4C-434C-9C69-563C643F7B71}">
      <dsp:nvSpPr>
        <dsp:cNvPr id="0" name=""/>
        <dsp:cNvSpPr/>
      </dsp:nvSpPr>
      <dsp:spPr>
        <a:xfrm>
          <a:off x="0" y="2119"/>
          <a:ext cx="10062469" cy="107428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9878B8-1559-4435-BE79-AA3C8D13B545}">
      <dsp:nvSpPr>
        <dsp:cNvPr id="0" name=""/>
        <dsp:cNvSpPr/>
      </dsp:nvSpPr>
      <dsp:spPr>
        <a:xfrm>
          <a:off x="324971" y="243833"/>
          <a:ext cx="590856" cy="5908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0CB003F-9CCF-4F8F-9C18-3477F3035DD9}">
      <dsp:nvSpPr>
        <dsp:cNvPr id="0" name=""/>
        <dsp:cNvSpPr/>
      </dsp:nvSpPr>
      <dsp:spPr>
        <a:xfrm>
          <a:off x="1240799" y="2119"/>
          <a:ext cx="8821669" cy="1074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695" tIns="113695" rIns="113695" bIns="113695" numCol="1" spcCol="1270" anchor="ctr" anchorCtr="0">
          <a:noAutofit/>
        </a:bodyPr>
        <a:lstStyle/>
        <a:p>
          <a:pPr marL="0" lvl="0" indent="0" algn="l" defTabSz="844550">
            <a:lnSpc>
              <a:spcPct val="100000"/>
            </a:lnSpc>
            <a:spcBef>
              <a:spcPct val="0"/>
            </a:spcBef>
            <a:spcAft>
              <a:spcPct val="35000"/>
            </a:spcAft>
            <a:buNone/>
          </a:pPr>
          <a:r>
            <a:rPr lang="fr-CA" sz="1900" b="1" kern="1200"/>
            <a:t>Rôles et responsabilités liés à l’alimentation</a:t>
          </a:r>
          <a:endParaRPr lang="en-US" sz="1900" kern="1200"/>
        </a:p>
      </dsp:txBody>
      <dsp:txXfrm>
        <a:off x="1240799" y="2119"/>
        <a:ext cx="8821669" cy="1074285"/>
      </dsp:txXfrm>
    </dsp:sp>
    <dsp:sp modelId="{EF25D986-1347-4A2E-BBE0-9958114EC02A}">
      <dsp:nvSpPr>
        <dsp:cNvPr id="0" name=""/>
        <dsp:cNvSpPr/>
      </dsp:nvSpPr>
      <dsp:spPr>
        <a:xfrm>
          <a:off x="0" y="1344976"/>
          <a:ext cx="10062469" cy="107428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1CA1DD-DECF-491B-A217-F32E4D43AAF0}">
      <dsp:nvSpPr>
        <dsp:cNvPr id="0" name=""/>
        <dsp:cNvSpPr/>
      </dsp:nvSpPr>
      <dsp:spPr>
        <a:xfrm>
          <a:off x="324971" y="1586690"/>
          <a:ext cx="590856" cy="5908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B8DBCF3-3E9F-4222-A864-6C8A1D7A77FC}">
      <dsp:nvSpPr>
        <dsp:cNvPr id="0" name=""/>
        <dsp:cNvSpPr/>
      </dsp:nvSpPr>
      <dsp:spPr>
        <a:xfrm>
          <a:off x="1240799" y="1344976"/>
          <a:ext cx="4528111" cy="1074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695" tIns="113695" rIns="113695" bIns="113695" numCol="1" spcCol="1270" anchor="ctr" anchorCtr="0">
          <a:noAutofit/>
        </a:bodyPr>
        <a:lstStyle/>
        <a:p>
          <a:pPr marL="0" lvl="0" indent="0" algn="l" defTabSz="844550">
            <a:lnSpc>
              <a:spcPct val="100000"/>
            </a:lnSpc>
            <a:spcBef>
              <a:spcPct val="0"/>
            </a:spcBef>
            <a:spcAft>
              <a:spcPct val="35000"/>
            </a:spcAft>
            <a:buNone/>
          </a:pPr>
          <a:r>
            <a:rPr lang="fr-CA" sz="1900" b="1" kern="1200"/>
            <a:t>Programme d’alimentation saine pour les élèves:</a:t>
          </a:r>
          <a:r>
            <a:rPr lang="fr-CA" sz="1900" kern="1200"/>
            <a:t> décide des aliments à servir </a:t>
          </a:r>
          <a:endParaRPr lang="en-US" sz="1900" kern="1200"/>
        </a:p>
      </dsp:txBody>
      <dsp:txXfrm>
        <a:off x="1240799" y="1344976"/>
        <a:ext cx="4528111" cy="1074285"/>
      </dsp:txXfrm>
    </dsp:sp>
    <dsp:sp modelId="{E0C9A60F-9007-479A-9C53-71FF97846622}">
      <dsp:nvSpPr>
        <dsp:cNvPr id="0" name=""/>
        <dsp:cNvSpPr/>
      </dsp:nvSpPr>
      <dsp:spPr>
        <a:xfrm>
          <a:off x="5768910" y="1344976"/>
          <a:ext cx="4293558" cy="1074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695" tIns="113695" rIns="113695" bIns="113695" numCol="1" spcCol="1270" anchor="ctr" anchorCtr="0">
          <a:noAutofit/>
        </a:bodyPr>
        <a:lstStyle/>
        <a:p>
          <a:pPr marL="0" lvl="0" indent="0" algn="l" defTabSz="622300">
            <a:lnSpc>
              <a:spcPct val="100000"/>
            </a:lnSpc>
            <a:spcBef>
              <a:spcPct val="0"/>
            </a:spcBef>
            <a:spcAft>
              <a:spcPct val="35000"/>
            </a:spcAft>
            <a:buNone/>
          </a:pPr>
          <a:r>
            <a:rPr lang="fr-CA" sz="1400" kern="1200"/>
            <a:t>Permettre aux élèves (dans la mesure du possible) se servir eux-mêmes pour contrôler leurs portions</a:t>
          </a:r>
          <a:endParaRPr lang="en-US" sz="1400" kern="1200"/>
        </a:p>
      </dsp:txBody>
      <dsp:txXfrm>
        <a:off x="5768910" y="1344976"/>
        <a:ext cx="4293558" cy="1074285"/>
      </dsp:txXfrm>
    </dsp:sp>
    <dsp:sp modelId="{111F9860-1AE1-451A-B6F5-1C0A2B7D331C}">
      <dsp:nvSpPr>
        <dsp:cNvPr id="0" name=""/>
        <dsp:cNvSpPr/>
      </dsp:nvSpPr>
      <dsp:spPr>
        <a:xfrm>
          <a:off x="0" y="2687832"/>
          <a:ext cx="10062469" cy="107428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4022DB-AD30-45AD-865B-24FE2FC8D3A6}">
      <dsp:nvSpPr>
        <dsp:cNvPr id="0" name=""/>
        <dsp:cNvSpPr/>
      </dsp:nvSpPr>
      <dsp:spPr>
        <a:xfrm>
          <a:off x="324971" y="2929546"/>
          <a:ext cx="590856" cy="590856"/>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6EF9688-D865-4F85-8840-C13135AF0509}">
      <dsp:nvSpPr>
        <dsp:cNvPr id="0" name=""/>
        <dsp:cNvSpPr/>
      </dsp:nvSpPr>
      <dsp:spPr>
        <a:xfrm>
          <a:off x="1240799" y="2687832"/>
          <a:ext cx="4528111" cy="1074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695" tIns="113695" rIns="113695" bIns="113695" numCol="1" spcCol="1270" anchor="ctr" anchorCtr="0">
          <a:noAutofit/>
        </a:bodyPr>
        <a:lstStyle/>
        <a:p>
          <a:pPr marL="0" lvl="0" indent="0" algn="l" defTabSz="844550">
            <a:lnSpc>
              <a:spcPct val="100000"/>
            </a:lnSpc>
            <a:spcBef>
              <a:spcPct val="0"/>
            </a:spcBef>
            <a:spcAft>
              <a:spcPct val="35000"/>
            </a:spcAft>
            <a:buNone/>
          </a:pPr>
          <a:r>
            <a:rPr lang="fr-CA" sz="1900" b="1" kern="1200" dirty="0"/>
            <a:t>L’école: </a:t>
          </a:r>
          <a:r>
            <a:rPr lang="fr-CA" sz="1900" kern="1200" dirty="0"/>
            <a:t>décide quand et où mangent les élèves</a:t>
          </a:r>
          <a:endParaRPr lang="en-US" sz="1900" kern="1200" dirty="0"/>
        </a:p>
      </dsp:txBody>
      <dsp:txXfrm>
        <a:off x="1240799" y="2687832"/>
        <a:ext cx="4528111" cy="1074285"/>
      </dsp:txXfrm>
    </dsp:sp>
    <dsp:sp modelId="{A1D5084C-4EED-49A0-8EF6-E5F6230A7A25}">
      <dsp:nvSpPr>
        <dsp:cNvPr id="0" name=""/>
        <dsp:cNvSpPr/>
      </dsp:nvSpPr>
      <dsp:spPr>
        <a:xfrm>
          <a:off x="5768910" y="2687832"/>
          <a:ext cx="4293558" cy="1074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695" tIns="113695" rIns="113695" bIns="113695" numCol="1" spcCol="1270" anchor="ctr" anchorCtr="0">
          <a:noAutofit/>
        </a:bodyPr>
        <a:lstStyle/>
        <a:p>
          <a:pPr marL="0" lvl="0" indent="0" algn="l" defTabSz="622300">
            <a:lnSpc>
              <a:spcPct val="100000"/>
            </a:lnSpc>
            <a:spcBef>
              <a:spcPct val="0"/>
            </a:spcBef>
            <a:spcAft>
              <a:spcPct val="35000"/>
            </a:spcAft>
            <a:buNone/>
          </a:pPr>
          <a:r>
            <a:rPr lang="fr-CA" sz="1400" kern="1200" noProof="0" dirty="0"/>
            <a:t>Penser aux considérations liées à l’environnement</a:t>
          </a:r>
        </a:p>
      </dsp:txBody>
      <dsp:txXfrm>
        <a:off x="5768910" y="2687832"/>
        <a:ext cx="4293558" cy="1074285"/>
      </dsp:txXfrm>
    </dsp:sp>
    <dsp:sp modelId="{424FB4D2-791D-4D4A-9582-C335DF2B9D24}">
      <dsp:nvSpPr>
        <dsp:cNvPr id="0" name=""/>
        <dsp:cNvSpPr/>
      </dsp:nvSpPr>
      <dsp:spPr>
        <a:xfrm>
          <a:off x="0" y="4030689"/>
          <a:ext cx="10062469" cy="107428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A255D2-F8D1-4136-A616-89639ED4ADBA}">
      <dsp:nvSpPr>
        <dsp:cNvPr id="0" name=""/>
        <dsp:cNvSpPr/>
      </dsp:nvSpPr>
      <dsp:spPr>
        <a:xfrm>
          <a:off x="324971" y="4272403"/>
          <a:ext cx="590856" cy="590856"/>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FEF6E26-DAF4-4F64-B0B6-21AC6F476ADE}">
      <dsp:nvSpPr>
        <dsp:cNvPr id="0" name=""/>
        <dsp:cNvSpPr/>
      </dsp:nvSpPr>
      <dsp:spPr>
        <a:xfrm>
          <a:off x="1240799" y="4030689"/>
          <a:ext cx="4528111" cy="1074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695" tIns="113695" rIns="113695" bIns="113695" numCol="1" spcCol="1270" anchor="ctr" anchorCtr="0">
          <a:noAutofit/>
        </a:bodyPr>
        <a:lstStyle/>
        <a:p>
          <a:pPr marL="0" lvl="0" indent="0" algn="l" defTabSz="844550">
            <a:lnSpc>
              <a:spcPct val="100000"/>
            </a:lnSpc>
            <a:spcBef>
              <a:spcPct val="0"/>
            </a:spcBef>
            <a:spcAft>
              <a:spcPct val="35000"/>
            </a:spcAft>
            <a:buNone/>
          </a:pPr>
          <a:r>
            <a:rPr lang="fr-CA" sz="1900" b="1" kern="1200" dirty="0"/>
            <a:t>L’élève:</a:t>
          </a:r>
          <a:r>
            <a:rPr lang="fr-CA" sz="1900" kern="1200" dirty="0"/>
            <a:t> décide s’il veut manger et choisit la quantité de nourriture qu’il veut manger</a:t>
          </a:r>
          <a:endParaRPr lang="en-US" sz="1900" kern="1200" dirty="0"/>
        </a:p>
      </dsp:txBody>
      <dsp:txXfrm>
        <a:off x="1240799" y="4030689"/>
        <a:ext cx="4528111" cy="1074285"/>
      </dsp:txXfrm>
    </dsp:sp>
    <dsp:sp modelId="{38D7354F-5A1E-4E9D-A1B8-5A56DCA7C558}">
      <dsp:nvSpPr>
        <dsp:cNvPr id="0" name=""/>
        <dsp:cNvSpPr/>
      </dsp:nvSpPr>
      <dsp:spPr>
        <a:xfrm>
          <a:off x="5768910" y="4030689"/>
          <a:ext cx="4293558" cy="1074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695" tIns="113695" rIns="113695" bIns="113695" numCol="1" spcCol="1270" anchor="ctr" anchorCtr="0">
          <a:noAutofit/>
        </a:bodyPr>
        <a:lstStyle/>
        <a:p>
          <a:pPr marL="0" lvl="0" indent="0" algn="l" defTabSz="622300">
            <a:lnSpc>
              <a:spcPct val="100000"/>
            </a:lnSpc>
            <a:spcBef>
              <a:spcPct val="0"/>
            </a:spcBef>
            <a:spcAft>
              <a:spcPct val="35000"/>
            </a:spcAft>
            <a:buNone/>
          </a:pPr>
          <a:r>
            <a:rPr lang="fr-CA" sz="1400" kern="1200" dirty="0"/>
            <a:t>Ne pas mettre de la pression pour manger un certain aliment ou une certaine quantité. Laisser les élèves manger les aliments dans l’ordre qu’ils choisissent.</a:t>
          </a:r>
          <a:endParaRPr lang="en-US" sz="1400" kern="1200" dirty="0"/>
        </a:p>
      </dsp:txBody>
      <dsp:txXfrm>
        <a:off x="5768910" y="4030689"/>
        <a:ext cx="4293558" cy="10742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E9D376-30BA-4212-86B5-FE62DC9B7768}">
      <dsp:nvSpPr>
        <dsp:cNvPr id="0" name=""/>
        <dsp:cNvSpPr/>
      </dsp:nvSpPr>
      <dsp:spPr>
        <a:xfrm>
          <a:off x="0" y="194188"/>
          <a:ext cx="2686458" cy="161187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Favoriser une saine alimentation dans les écoles élémentaires - ODPH</a:t>
          </a:r>
          <a:endParaRPr lang="en-US" sz="2000" kern="1200" dirty="0">
            <a:solidFill>
              <a:schemeClr val="tx1"/>
            </a:solidFill>
          </a:endParaRPr>
        </a:p>
      </dsp:txBody>
      <dsp:txXfrm>
        <a:off x="0" y="194188"/>
        <a:ext cx="2686458" cy="1611875"/>
      </dsp:txXfrm>
    </dsp:sp>
    <dsp:sp modelId="{0C9FA0CF-23E4-435F-9D2C-32C8805B61AD}">
      <dsp:nvSpPr>
        <dsp:cNvPr id="0" name=""/>
        <dsp:cNvSpPr/>
      </dsp:nvSpPr>
      <dsp:spPr>
        <a:xfrm>
          <a:off x="2955104" y="194188"/>
          <a:ext cx="2686458" cy="161187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baseline="0"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BouchéeBrillantes- ODPH</a:t>
          </a:r>
          <a:endParaRPr lang="en-US" sz="2000" kern="1200" dirty="0">
            <a:solidFill>
              <a:schemeClr val="tx1"/>
            </a:solidFill>
          </a:endParaRPr>
        </a:p>
      </dsp:txBody>
      <dsp:txXfrm>
        <a:off x="2955104" y="194188"/>
        <a:ext cx="2686458" cy="1611875"/>
      </dsp:txXfrm>
    </dsp:sp>
    <dsp:sp modelId="{9BE09F38-BD64-4FA5-B2A4-9BF9BFB018EE}">
      <dsp:nvSpPr>
        <dsp:cNvPr id="0" name=""/>
        <dsp:cNvSpPr/>
      </dsp:nvSpPr>
      <dsp:spPr>
        <a:xfrm>
          <a:off x="5910209" y="194188"/>
          <a:ext cx="2686458" cy="161187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baseline="0" dirty="0">
              <a:solidFill>
                <a:schemeClr val="tx1"/>
              </a:solidFill>
              <a:hlinkClick xmlns:r="http://schemas.openxmlformats.org/officeDocument/2006/relationships" r:id="rId3">
                <a:extLst>
                  <a:ext uri="{A12FA001-AC4F-418D-AE19-62706E023703}">
                    <ahyp:hlinkClr xmlns:ahyp="http://schemas.microsoft.com/office/drawing/2018/hyperlinkcolor" val="tx"/>
                  </a:ext>
                </a:extLst>
              </a:hlinkClick>
            </a:rPr>
            <a:t>What is Diet Culture and What Educators Can do to Help - NUTON</a:t>
          </a:r>
          <a:endParaRPr lang="en-US" sz="2000" kern="1200" dirty="0">
            <a:solidFill>
              <a:schemeClr val="tx1"/>
            </a:solidFill>
          </a:endParaRPr>
        </a:p>
      </dsp:txBody>
      <dsp:txXfrm>
        <a:off x="5910209" y="194188"/>
        <a:ext cx="2686458" cy="1611875"/>
      </dsp:txXfrm>
    </dsp:sp>
    <dsp:sp modelId="{66471BF8-A79C-4065-A93B-6B148448FDD4}">
      <dsp:nvSpPr>
        <dsp:cNvPr id="0" name=""/>
        <dsp:cNvSpPr/>
      </dsp:nvSpPr>
      <dsp:spPr>
        <a:xfrm>
          <a:off x="0" y="2074709"/>
          <a:ext cx="2686458" cy="161187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baseline="0" dirty="0">
              <a:solidFill>
                <a:schemeClr val="tx1"/>
              </a:solidFill>
              <a:hlinkClick xmlns:r="http://schemas.openxmlformats.org/officeDocument/2006/relationships" r:id="rId4">
                <a:extLst>
                  <a:ext uri="{A12FA001-AC4F-418D-AE19-62706E023703}">
                    <ahyp:hlinkClr xmlns:ahyp="http://schemas.microsoft.com/office/drawing/2018/hyperlinkcolor" val="tx"/>
                  </a:ext>
                </a:extLst>
              </a:hlinkClick>
            </a:rPr>
            <a:t>Alberta Health Services Words Matter! Video Series: Promoting a positive relationship with food</a:t>
          </a:r>
          <a:endParaRPr lang="en-US" sz="2000" kern="1200" dirty="0">
            <a:solidFill>
              <a:schemeClr val="tx1"/>
            </a:solidFill>
          </a:endParaRPr>
        </a:p>
      </dsp:txBody>
      <dsp:txXfrm>
        <a:off x="0" y="2074709"/>
        <a:ext cx="2686458" cy="1611875"/>
      </dsp:txXfrm>
    </dsp:sp>
    <dsp:sp modelId="{54B66F8B-6925-4FB3-B204-E6854BA1A20A}">
      <dsp:nvSpPr>
        <dsp:cNvPr id="0" name=""/>
        <dsp:cNvSpPr/>
      </dsp:nvSpPr>
      <dsp:spPr>
        <a:xfrm>
          <a:off x="2955104" y="2074709"/>
          <a:ext cx="2686458" cy="161187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baseline="0" dirty="0">
              <a:solidFill>
                <a:schemeClr val="tx1"/>
              </a:solidFill>
              <a:hlinkClick xmlns:r="http://schemas.openxmlformats.org/officeDocument/2006/relationships" r:id="rId5">
                <a:extLst>
                  <a:ext uri="{A12FA001-AC4F-418D-AE19-62706E023703}">
                    <ahyp:hlinkClr xmlns:ahyp="http://schemas.microsoft.com/office/drawing/2018/hyperlinkcolor" val="tx"/>
                  </a:ext>
                </a:extLst>
              </a:hlinkClick>
            </a:rPr>
            <a:t>What is Food Neutrality and Why is it Important for Your Child –</a:t>
          </a:r>
          <a:endParaRPr lang="en-CA" sz="2000" b="0" i="0" kern="1200" baseline="0" dirty="0">
            <a:solidFill>
              <a:schemeClr val="tx1"/>
            </a:solidFill>
            <a:hlinkClick xmlns:r="http://schemas.openxmlformats.org/officeDocument/2006/relationships" r:id="rId5">
              <a:extLst>
                <a:ext uri="{A12FA001-AC4F-418D-AE19-62706E023703}">
                  <ahyp:hlinkClr xmlns:ahyp="http://schemas.microsoft.com/office/drawing/2018/hyperlinkcolor" val="tx"/>
                </a:ext>
              </a:extLst>
            </a:hlinkClick>
          </a:endParaRPr>
        </a:p>
        <a:p>
          <a:pPr marL="0" lvl="0" indent="0" algn="ctr" defTabSz="889000">
            <a:lnSpc>
              <a:spcPct val="90000"/>
            </a:lnSpc>
            <a:spcBef>
              <a:spcPct val="0"/>
            </a:spcBef>
            <a:spcAft>
              <a:spcPct val="35000"/>
            </a:spcAft>
            <a:buNone/>
          </a:pPr>
          <a:r>
            <a:rPr lang="en-CA" sz="2000" b="0" i="0" kern="1200" baseline="0" dirty="0">
              <a:solidFill>
                <a:schemeClr val="tx1"/>
              </a:solidFill>
              <a:hlinkClick xmlns:r="http://schemas.openxmlformats.org/officeDocument/2006/relationships" r:id="rId5">
                <a:extLst>
                  <a:ext uri="{A12FA001-AC4F-418D-AE19-62706E023703}">
                    <ahyp:hlinkClr xmlns:ahyp="http://schemas.microsoft.com/office/drawing/2018/hyperlinkcolor" val="tx"/>
                  </a:ext>
                </a:extLst>
              </a:hlinkClick>
            </a:rPr>
            <a:t>Sarah </a:t>
          </a:r>
          <a:r>
            <a:rPr lang="en-CA" sz="2000" b="0" i="0" kern="1200" baseline="0" dirty="0" err="1">
              <a:solidFill>
                <a:schemeClr val="tx1"/>
              </a:solidFill>
              <a:hlinkClick xmlns:r="http://schemas.openxmlformats.org/officeDocument/2006/relationships" r:id="rId5">
                <a:extLst>
                  <a:ext uri="{A12FA001-AC4F-418D-AE19-62706E023703}">
                    <ahyp:hlinkClr xmlns:ahyp="http://schemas.microsoft.com/office/drawing/2018/hyperlinkcolor" val="tx"/>
                  </a:ext>
                </a:extLst>
              </a:hlinkClick>
            </a:rPr>
            <a:t>Remmer</a:t>
          </a:r>
          <a:r>
            <a:rPr lang="en-CA" sz="2000" b="0" i="0" kern="1200" baseline="0" dirty="0">
              <a:solidFill>
                <a:schemeClr val="tx1"/>
              </a:solidFill>
              <a:hlinkClick xmlns:r="http://schemas.openxmlformats.org/officeDocument/2006/relationships" r:id="rId5">
                <a:extLst>
                  <a:ext uri="{A12FA001-AC4F-418D-AE19-62706E023703}">
                    <ahyp:hlinkClr xmlns:ahyp="http://schemas.microsoft.com/office/drawing/2018/hyperlinkcolor" val="tx"/>
                  </a:ext>
                </a:extLst>
              </a:hlinkClick>
            </a:rPr>
            <a:t>, RD</a:t>
          </a:r>
          <a:endParaRPr lang="en-US" sz="2000" kern="1200" dirty="0">
            <a:solidFill>
              <a:schemeClr val="tx1"/>
            </a:solidFill>
          </a:endParaRPr>
        </a:p>
      </dsp:txBody>
      <dsp:txXfrm>
        <a:off x="2955104" y="2074709"/>
        <a:ext cx="2686458" cy="1611875"/>
      </dsp:txXfrm>
    </dsp:sp>
    <dsp:sp modelId="{5C3FE1A1-8395-4B06-8ABE-D9EA9CF88DD7}">
      <dsp:nvSpPr>
        <dsp:cNvPr id="0" name=""/>
        <dsp:cNvSpPr/>
      </dsp:nvSpPr>
      <dsp:spPr>
        <a:xfrm>
          <a:off x="5910209" y="2074709"/>
          <a:ext cx="2686458" cy="161187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CA" sz="2000" kern="1200" dirty="0">
              <a:solidFill>
                <a:schemeClr val="tx1"/>
              </a:solidFill>
              <a:hlinkClick xmlns:r="http://schemas.openxmlformats.org/officeDocument/2006/relationships" r:id="rId6">
                <a:extLst>
                  <a:ext uri="{A12FA001-AC4F-418D-AE19-62706E023703}">
                    <ahyp:hlinkClr xmlns:ahyp="http://schemas.microsoft.com/office/drawing/2018/hyperlinkcolor" val="tx"/>
                  </a:ext>
                </a:extLst>
              </a:hlinkClick>
            </a:rPr>
            <a:t>La culture des </a:t>
          </a:r>
          <a:r>
            <a:rPr lang="en-CA" sz="2000" kern="1200" dirty="0" err="1">
              <a:solidFill>
                <a:schemeClr val="tx1"/>
              </a:solidFill>
              <a:hlinkClick xmlns:r="http://schemas.openxmlformats.org/officeDocument/2006/relationships" r:id="rId6">
                <a:extLst>
                  <a:ext uri="{A12FA001-AC4F-418D-AE19-62706E023703}">
                    <ahyp:hlinkClr xmlns:ahyp="http://schemas.microsoft.com/office/drawing/2018/hyperlinkcolor" val="tx"/>
                  </a:ext>
                </a:extLst>
              </a:hlinkClick>
            </a:rPr>
            <a:t>diètes</a:t>
          </a:r>
          <a:r>
            <a:rPr lang="en-CA" sz="2000" kern="1200" dirty="0">
              <a:solidFill>
                <a:schemeClr val="tx1"/>
              </a:solidFill>
              <a:hlinkClick xmlns:r="http://schemas.openxmlformats.org/officeDocument/2006/relationships" r:id="rId6">
                <a:extLst>
                  <a:ext uri="{A12FA001-AC4F-418D-AE19-62706E023703}">
                    <ahyp:hlinkClr xmlns:ahyp="http://schemas.microsoft.com/office/drawing/2018/hyperlinkcolor" val="tx"/>
                  </a:ext>
                </a:extLst>
              </a:hlinkClick>
            </a:rPr>
            <a:t>, </a:t>
          </a:r>
          <a:r>
            <a:rPr lang="en-CA" sz="2000" kern="1200" dirty="0" err="1">
              <a:solidFill>
                <a:schemeClr val="tx1"/>
              </a:solidFill>
              <a:hlinkClick xmlns:r="http://schemas.openxmlformats.org/officeDocument/2006/relationships" r:id="rId6">
                <a:extLst>
                  <a:ext uri="{A12FA001-AC4F-418D-AE19-62706E023703}">
                    <ahyp:hlinkClr xmlns:ahyp="http://schemas.microsoft.com/office/drawing/2018/hyperlinkcolor" val="tx"/>
                  </a:ext>
                </a:extLst>
              </a:hlinkClick>
            </a:rPr>
            <a:t>c’est</a:t>
          </a:r>
          <a:r>
            <a:rPr lang="en-CA" sz="2000" kern="1200" dirty="0">
              <a:solidFill>
                <a:schemeClr val="tx1"/>
              </a:solidFill>
              <a:hlinkClick xmlns:r="http://schemas.openxmlformats.org/officeDocument/2006/relationships" r:id="rId6">
                <a:extLst>
                  <a:ext uri="{A12FA001-AC4F-418D-AE19-62706E023703}">
                    <ahyp:hlinkClr xmlns:ahyp="http://schemas.microsoft.com/office/drawing/2018/hyperlinkcolor" val="tx"/>
                  </a:ext>
                </a:extLst>
              </a:hlinkClick>
            </a:rPr>
            <a:t> </a:t>
          </a:r>
          <a:r>
            <a:rPr lang="en-CA" sz="2000" kern="1200" dirty="0" err="1">
              <a:solidFill>
                <a:schemeClr val="tx1"/>
              </a:solidFill>
              <a:hlinkClick xmlns:r="http://schemas.openxmlformats.org/officeDocument/2006/relationships" r:id="rId6">
                <a:extLst>
                  <a:ext uri="{A12FA001-AC4F-418D-AE19-62706E023703}">
                    <ahyp:hlinkClr xmlns:ahyp="http://schemas.microsoft.com/office/drawing/2018/hyperlinkcolor" val="tx"/>
                  </a:ext>
                </a:extLst>
              </a:hlinkClick>
            </a:rPr>
            <a:t>lourd</a:t>
          </a:r>
          <a:r>
            <a:rPr lang="en-CA" sz="2000" kern="1200" dirty="0">
              <a:solidFill>
                <a:schemeClr val="tx1"/>
              </a:solidFill>
              <a:hlinkClick xmlns:r="http://schemas.openxmlformats.org/officeDocument/2006/relationships" r:id="rId6">
                <a:extLst>
                  <a:ext uri="{A12FA001-AC4F-418D-AE19-62706E023703}">
                    <ahyp:hlinkClr xmlns:ahyp="http://schemas.microsoft.com/office/drawing/2018/hyperlinkcolor" val="tx"/>
                  </a:ext>
                </a:extLst>
              </a:hlinkClick>
            </a:rPr>
            <a:t>- </a:t>
          </a:r>
          <a:r>
            <a:rPr lang="en-CA" sz="2000" kern="1200" dirty="0" err="1">
              <a:solidFill>
                <a:schemeClr val="tx1"/>
              </a:solidFill>
              <a:hlinkClick xmlns:r="http://schemas.openxmlformats.org/officeDocument/2006/relationships" r:id="rId6">
                <a:extLst>
                  <a:ext uri="{A12FA001-AC4F-418D-AE19-62706E023703}">
                    <ahyp:hlinkClr xmlns:ahyp="http://schemas.microsoft.com/office/drawing/2018/hyperlinkcolor" val="tx"/>
                  </a:ext>
                </a:extLst>
              </a:hlinkClick>
            </a:rPr>
            <a:t>Équilibre</a:t>
          </a:r>
          <a:endParaRPr lang="en-US" sz="2000" kern="1200" dirty="0">
            <a:solidFill>
              <a:schemeClr val="tx1"/>
            </a:solidFill>
          </a:endParaRPr>
        </a:p>
      </dsp:txBody>
      <dsp:txXfrm>
        <a:off x="5910209" y="2074709"/>
        <a:ext cx="2686458" cy="1611875"/>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15B31E-BC6D-4D4E-9BA9-8CA02588801A}" type="datetimeFigureOut">
              <a:t>2024/10/31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6E7220-CDCD-4B08-B94F-6F91A510F89A}" type="slidenum">
              <a:t>‹#›</a:t>
            </a:fld>
            <a:endParaRPr lang="en-US"/>
          </a:p>
        </p:txBody>
      </p:sp>
    </p:spTree>
    <p:extLst>
      <p:ext uri="{BB962C8B-B14F-4D97-AF65-F5344CB8AC3E}">
        <p14:creationId xmlns:p14="http://schemas.microsoft.com/office/powerpoint/2010/main" val="439252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Bonjour et bienvenue. Je me présente Chantal Bélanger, diététiste professionnelle et membre de l’association des diététistes en santé publique de l’Ontario. Je spécialise en promotion de la santé dans les environnements scolaire et les différentes approches axé sur la santé des populations. </a:t>
            </a:r>
          </a:p>
          <a:p>
            <a:endParaRPr lang="fr-CA" dirty="0"/>
          </a:p>
          <a:p>
            <a:r>
              <a:rPr lang="fr-CA" dirty="0"/>
              <a:t>Aujourd’hui je suis ici pour vous parler au sujet du pouvoir que nos paroles ont et l’impact qu’elle peut avoir sur notre image corporelle ainsi que la relation que nous avons avec notre alimentation. En tant qu’adulte qui fait partie de la communauté scolaire, nous avons tous un rôle à jouer et j’espère vous faire réfléchir à ce sujet. </a:t>
            </a:r>
            <a:endParaRPr lang="en-CA" dirty="0"/>
          </a:p>
          <a:p>
            <a:endParaRPr lang="en-CA" dirty="0"/>
          </a:p>
        </p:txBody>
      </p:sp>
      <p:sp>
        <p:nvSpPr>
          <p:cNvPr id="4" name="Slide Number Placeholder 3"/>
          <p:cNvSpPr>
            <a:spLocks noGrp="1"/>
          </p:cNvSpPr>
          <p:nvPr>
            <p:ph type="sldNum" sz="quarter" idx="5"/>
          </p:nvPr>
        </p:nvSpPr>
        <p:spPr/>
        <p:txBody>
          <a:bodyPr/>
          <a:lstStyle/>
          <a:p>
            <a:fld id="{4B6E7220-CDCD-4B08-B94F-6F91A510F89A}" type="slidenum">
              <a:rPr lang="en-CA" smtClean="0"/>
              <a:t>1</a:t>
            </a:fld>
            <a:endParaRPr lang="en-CA"/>
          </a:p>
        </p:txBody>
      </p:sp>
    </p:spTree>
    <p:extLst>
      <p:ext uri="{BB962C8B-B14F-4D97-AF65-F5344CB8AC3E}">
        <p14:creationId xmlns:p14="http://schemas.microsoft.com/office/powerpoint/2010/main" val="4289699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Image Source: https://pixabay.com/illustrations/ai-generated-gears-mechanism-8896684/ </a:t>
            </a:r>
          </a:p>
          <a:p>
            <a:endParaRPr lang="fr-CA" noProof="0" dirty="0"/>
          </a:p>
          <a:p>
            <a:r>
              <a:rPr lang="fr-CA" noProof="0" dirty="0"/>
              <a:t>La culture des diètes et les normes sociétaux que nous maintenons et les conséquences de celle-ci est un problème complexe de santé publique </a:t>
            </a:r>
          </a:p>
          <a:p>
            <a:r>
              <a:rPr lang="fr-CA" noProof="0" dirty="0"/>
              <a:t>Nous avons tous un rôle à jouer en tant qu’adulte qui travaille dans la communauté scolaire même si ce n’est pas directement avec les jeunes.  </a:t>
            </a:r>
          </a:p>
          <a:p>
            <a:r>
              <a:rPr lang="fr-CA" noProof="0" dirty="0"/>
              <a:t>Nous sommes tous ici parce que nous aimons travailler avec les enfants et nous voulons les aider à réussir dans tous les</a:t>
            </a:r>
          </a:p>
          <a:p>
            <a:r>
              <a:rPr lang="fr-CA" noProof="0" dirty="0"/>
              <a:t>aspect leur vie. </a:t>
            </a:r>
          </a:p>
          <a:p>
            <a:endParaRPr lang="fr-CA" noProof="0" dirty="0"/>
          </a:p>
          <a:p>
            <a:r>
              <a:rPr lang="fr-CA" noProof="0" dirty="0"/>
              <a:t>Nous devons mettre en question nos croyances et nos préjugés face à l’alimentation et les corps.</a:t>
            </a:r>
          </a:p>
          <a:p>
            <a:r>
              <a:rPr lang="fr-CA" noProof="0" dirty="0"/>
              <a:t>Certaines pensées et conseils qu’on croyait utiles est maintenant reconnue comme potentiellement nocif. Il y a beaucoup à apprendre et à désapprendre sur comment on approche l'alimentation et les discussions des corps avec les enfants et les jeunes. </a:t>
            </a:r>
          </a:p>
          <a:p>
            <a:r>
              <a:rPr lang="fr-CA" noProof="0" dirty="0"/>
              <a:t>Ressentir une résistance à ce processus est tout à fait normal. Essayer de d’aborder ce sujet avec un esprit ouvert ; désapprendre la culture des diètes demande de la pratique, de la patience et de la compassion. </a:t>
            </a:r>
          </a:p>
          <a:p>
            <a:endParaRPr lang="en-CA" dirty="0"/>
          </a:p>
        </p:txBody>
      </p:sp>
      <p:sp>
        <p:nvSpPr>
          <p:cNvPr id="4" name="Slide Number Placeholder 3"/>
          <p:cNvSpPr>
            <a:spLocks noGrp="1"/>
          </p:cNvSpPr>
          <p:nvPr>
            <p:ph type="sldNum" sz="quarter" idx="5"/>
          </p:nvPr>
        </p:nvSpPr>
        <p:spPr/>
        <p:txBody>
          <a:bodyPr/>
          <a:lstStyle/>
          <a:p>
            <a:fld id="{4B6E7220-CDCD-4B08-B94F-6F91A510F89A}" type="slidenum">
              <a:rPr lang="en-CA" smtClean="0"/>
              <a:t>10</a:t>
            </a:fld>
            <a:endParaRPr lang="en-CA"/>
          </a:p>
        </p:txBody>
      </p:sp>
    </p:spTree>
    <p:extLst>
      <p:ext uri="{BB962C8B-B14F-4D97-AF65-F5344CB8AC3E}">
        <p14:creationId xmlns:p14="http://schemas.microsoft.com/office/powerpoint/2010/main" val="1148758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Afin de reformuler la façon dont on parle de l’alimentation et des corps. Les diététistes en santé publique de l’Ontario ont commencé à adopter deux approches. La première est une approche neutre à l’alimentation et la deuxième est une approche inclusive des corps.</a:t>
            </a:r>
          </a:p>
          <a:p>
            <a:endParaRPr lang="fr-CA" dirty="0"/>
          </a:p>
        </p:txBody>
      </p:sp>
      <p:sp>
        <p:nvSpPr>
          <p:cNvPr id="4" name="Slide Number Placeholder 3"/>
          <p:cNvSpPr>
            <a:spLocks noGrp="1"/>
          </p:cNvSpPr>
          <p:nvPr>
            <p:ph type="sldNum" sz="quarter" idx="5"/>
          </p:nvPr>
        </p:nvSpPr>
        <p:spPr/>
        <p:txBody>
          <a:bodyPr/>
          <a:lstStyle/>
          <a:p>
            <a:fld id="{4B6E7220-CDCD-4B08-B94F-6F91A510F89A}" type="slidenum">
              <a:rPr lang="en-CA" smtClean="0"/>
              <a:t>11</a:t>
            </a:fld>
            <a:endParaRPr lang="en-CA"/>
          </a:p>
        </p:txBody>
      </p:sp>
    </p:spTree>
    <p:extLst>
      <p:ext uri="{BB962C8B-B14F-4D97-AF65-F5344CB8AC3E}">
        <p14:creationId xmlns:p14="http://schemas.microsoft.com/office/powerpoint/2010/main" val="35429108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Les lignes directrices du programme d’alimentation saine pour les élèves (PASE) ont été développé en 2020 et inclut déjà du langage qui est aligné avec une approche neutre à l’alimentation et inclusive aux corps. Cette façon de penser ou de reformuler comment on parle de la nourriture et des corps mijotait dans ce temps-là mais nous sommes rendus encore plus loin dans notre cheminement. Dans les prochaines diapos, je vais élaborer comment un peu rencontrer les objectifs en appliquant l’approche neutre à l’alimentation et l’approche inclusive des corps. </a:t>
            </a:r>
            <a:endParaRPr lang="en-CA" dirty="0"/>
          </a:p>
        </p:txBody>
      </p:sp>
      <p:sp>
        <p:nvSpPr>
          <p:cNvPr id="4" name="Slide Number Placeholder 3"/>
          <p:cNvSpPr>
            <a:spLocks noGrp="1"/>
          </p:cNvSpPr>
          <p:nvPr>
            <p:ph type="sldNum" sz="quarter" idx="5"/>
          </p:nvPr>
        </p:nvSpPr>
        <p:spPr/>
        <p:txBody>
          <a:bodyPr/>
          <a:lstStyle/>
          <a:p>
            <a:fld id="{4B6E7220-CDCD-4B08-B94F-6F91A510F89A}" type="slidenum">
              <a:rPr lang="en-CA" smtClean="0"/>
              <a:t>12</a:t>
            </a:fld>
            <a:endParaRPr lang="en-CA"/>
          </a:p>
        </p:txBody>
      </p:sp>
    </p:spTree>
    <p:extLst>
      <p:ext uri="{BB962C8B-B14F-4D97-AF65-F5344CB8AC3E}">
        <p14:creationId xmlns:p14="http://schemas.microsoft.com/office/powerpoint/2010/main" val="28349300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fr-FR" dirty="0"/>
              <a:t>Les suggestions sous les aspects physiques ne sont probablement pas des suggestions nouvelles ni des actions qui peuvent se faire du jour au lendemain. En plus, vous avez peut de contrôle à faire ces décisions mais vous avez la capacité de mentionnés ces suggestions en conversation ou à des rencontres. Souvent les écoles cherchent des idées ou des projets pour améliorer la réussite et le bien-être des élèves. </a:t>
            </a:r>
          </a:p>
          <a:p>
            <a:pPr marL="0" indent="0">
              <a:buFont typeface="Wingdings" panose="05000000000000000000" pitchFamily="2" charset="2"/>
              <a:buNone/>
            </a:pPr>
            <a:endParaRPr lang="fr-FR" dirty="0">
              <a:ea typeface="+mn-ea"/>
              <a:cs typeface="+mn-cs"/>
            </a:endParaRPr>
          </a:p>
          <a:p>
            <a:pPr marL="0" indent="0">
              <a:buFont typeface="Wingdings" panose="05000000000000000000" pitchFamily="2" charset="2"/>
              <a:buNone/>
            </a:pPr>
            <a:r>
              <a:rPr lang="fr-FR" dirty="0">
                <a:ea typeface="Calibri"/>
                <a:cs typeface="Calibri"/>
              </a:rPr>
              <a:t>Le langage aussi peut aussi modeler un environnement.</a:t>
            </a:r>
          </a:p>
          <a:p>
            <a:pPr marL="171450" indent="-171450">
              <a:buFont typeface="Arial" panose="020B0604020202020204" pitchFamily="34" charset="0"/>
              <a:buChar char="•"/>
            </a:pPr>
            <a:r>
              <a:rPr lang="fr-CA" dirty="0"/>
              <a:t>Cesser de faire des commentaires sur les corps – il est important de faire ceci et ceci inclut le nôtre et celles des autres. Ceci est une bonne pratique à prendre autant autour des adultes que les enfants. Les commentaires de corps sont tellement normalisés que parfois on ne remarque pas même qu’on les dit puis l’autre chose en s’en souvenir est que nous ne savons jamais comment quelqu’un va prendre le commentaire. Parfois nos commentaires de corps sont positifs telle que tu as l’aire belle, tu as perdu du poids mais ne savons pas pourquoi l’individu a perdu du poids. </a:t>
            </a:r>
          </a:p>
          <a:p>
            <a:pPr marL="285750" indent="-285750">
              <a:buFont typeface="Wingdings" panose="05000000000000000000" pitchFamily="2" charset="2"/>
              <a:buChar char="Ø"/>
            </a:pPr>
            <a:r>
              <a:rPr lang="fr-CA" dirty="0"/>
              <a:t>Appelez les aliments par leur nom actuel. Dans notre société nous aimons associé des sobriquets ou des noms alternatifs pour des aliments. Une pomme est une pomme et une barre de chocolat est une barre de chocolat. Pas besoin de dire une traite ou un aliment spécial. Ceci donne des associations spécifiques à certains aliments et peut rendre les choses confusants. Penses-y parfois la barre de chocolat est une traite et acceptable et le  prochain jour c’est un aliment qui va pourrir les dents. </a:t>
            </a:r>
            <a:r>
              <a:rPr lang="fr-FR" dirty="0"/>
              <a:t>Même si certains aliments peuvent être offert moins souvent, ils sont toujours qualifiés de « nourriture ».</a:t>
            </a:r>
            <a:endParaRPr lang="fr-CA" dirty="0"/>
          </a:p>
          <a:p>
            <a:pPr marL="285750" indent="-285750">
              <a:buFont typeface="Wingdings" panose="05000000000000000000" pitchFamily="2" charset="2"/>
              <a:buChar char="Ø"/>
            </a:pPr>
            <a:r>
              <a:rPr lang="fr-CA" dirty="0"/>
              <a:t>Ne classez pas les aliments en groupes binaires. Nous aimons aussi classifier les aliments dans des groupes, surtout des groupes binaires comme bons ou mauvais ou aliments de tous les jours ou aliments des fois. Encore une fois, les enfants sont des penseurs concrets et font souvent une association à eux même quand on dit du chocolat n’est pas bon, ils peuvent commencer à penser qu’ils ne sont pas des bonnes personnes pour avoir mangé du chocolat. </a:t>
            </a:r>
          </a:p>
          <a:p>
            <a:endParaRPr lang="en-CA" dirty="0"/>
          </a:p>
        </p:txBody>
      </p:sp>
      <p:sp>
        <p:nvSpPr>
          <p:cNvPr id="4" name="Slide Number Placeholder 3"/>
          <p:cNvSpPr>
            <a:spLocks noGrp="1"/>
          </p:cNvSpPr>
          <p:nvPr>
            <p:ph type="sldNum" sz="quarter" idx="5"/>
          </p:nvPr>
        </p:nvSpPr>
        <p:spPr/>
        <p:txBody>
          <a:bodyPr/>
          <a:lstStyle/>
          <a:p>
            <a:fld id="{4B6E7220-CDCD-4B08-B94F-6F91A510F89A}" type="slidenum">
              <a:rPr lang="en-CA" smtClean="0"/>
              <a:t>13</a:t>
            </a:fld>
            <a:endParaRPr lang="en-CA"/>
          </a:p>
        </p:txBody>
      </p:sp>
    </p:spTree>
    <p:extLst>
      <p:ext uri="{BB962C8B-B14F-4D97-AF65-F5344CB8AC3E}">
        <p14:creationId xmlns:p14="http://schemas.microsoft.com/office/powerpoint/2010/main" val="12716149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Éviter le plus possible de mettre des aliments dans des groupes binaires, vous avez pensé aux lignes directives du programme d’alimentation saine des élèves et un autre des objectifs du programme est de proposer des aliments ayant la plus haute valeur nutritive. Souvent quand les gens attendent une approche neutre à l’alimentation et que nous leur disons qu’on ne devrait pas catégorisé des aliments santé et pas santé, ceci veut dire qu’on peut offrir des beignes et du jus dans le programme. </a:t>
            </a:r>
          </a:p>
          <a:p>
            <a:r>
              <a:rPr lang="fr-CA" dirty="0"/>
              <a:t>Ceci n’est pas vrai du tout. Comme diététiste je suis très au courant que certains aliments sont plus nutritifs que d’autres et je suis d’accord que nous devrions offrir les aliments les plus nutritifs et moins transformé dans nos écoles. </a:t>
            </a:r>
          </a:p>
          <a:p>
            <a:endParaRPr lang="fr-CA" dirty="0"/>
          </a:p>
          <a:p>
            <a:r>
              <a:rPr lang="fr-FR" dirty="0"/>
              <a:t>Les lignes directrices sont destinées aux adultes responsables des achats de nourriture et des décisions concernant les menus. Elles ne sont pas destinées à être communiquées aux enfants. Ces directives sont en place pour garantir que les élèves soit offert des aliments nutritifs lorsque la nourriture est fournie dans l'environnement scolaire. Pour certains élèves, elles offrent l'occasion d'être exposés à une variété d'aliments et de consommer des aliments riches en nutriments auxquels ils n'auraient pas accès à la maison pour diverses raisons (financières, accès aux épiceries, temps).</a:t>
            </a:r>
          </a:p>
          <a:p>
            <a:r>
              <a:rPr lang="fr-FR" dirty="0"/>
              <a:t>La ​​neutralité alimentaire consiste à changer la façon dont nous pensons et parlons de la nourriture avec les enfants et avec nous-mêmes.</a:t>
            </a:r>
          </a:p>
          <a:p>
            <a:r>
              <a:rPr lang="fr-FR" dirty="0"/>
              <a:t>Essentiellement, nous voulons partager le message que tous les aliments sont de bons aliments (aucune hiérarchie moral) , tout en saisissant l'occasion d'exposer les enfants à des aliments qui les aident à répondre à leurs besoins nutritionnels.</a:t>
            </a:r>
          </a:p>
          <a:p>
            <a:r>
              <a:rPr lang="fr-CA" dirty="0"/>
              <a:t>Ça prend de la pratique et vraiment la pratique à désapprendre ce qu’on est habitué de faire et dire. On va se tromper mais l’effort vaut la peine. </a:t>
            </a:r>
          </a:p>
          <a:p>
            <a:endParaRPr lang="fr-CA" dirty="0"/>
          </a:p>
          <a:p>
            <a:r>
              <a:rPr lang="fr-CA" dirty="0"/>
              <a:t>Donc je vous ai préparer des exemples à comment répondre à des commentaires que les élèves disent soit à vous-même ou qu’un bénévole vous partage. </a:t>
            </a:r>
          </a:p>
        </p:txBody>
      </p:sp>
      <p:sp>
        <p:nvSpPr>
          <p:cNvPr id="4" name="Slide Number Placeholder 3"/>
          <p:cNvSpPr>
            <a:spLocks noGrp="1"/>
          </p:cNvSpPr>
          <p:nvPr>
            <p:ph type="sldNum" sz="quarter" idx="5"/>
          </p:nvPr>
        </p:nvSpPr>
        <p:spPr/>
        <p:txBody>
          <a:bodyPr/>
          <a:lstStyle/>
          <a:p>
            <a:fld id="{4B6E7220-CDCD-4B08-B94F-6F91A510F89A}" type="slidenum">
              <a:rPr lang="en-CA" smtClean="0"/>
              <a:t>14</a:t>
            </a:fld>
            <a:endParaRPr lang="en-CA"/>
          </a:p>
        </p:txBody>
      </p:sp>
    </p:spTree>
    <p:extLst>
      <p:ext uri="{BB962C8B-B14F-4D97-AF65-F5344CB8AC3E}">
        <p14:creationId xmlns:p14="http://schemas.microsoft.com/office/powerpoint/2010/main" val="40567361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4B6E7220-CDCD-4B08-B94F-6F91A510F89A}" type="slidenum">
              <a:rPr lang="en-CA" smtClean="0"/>
              <a:t>15</a:t>
            </a:fld>
            <a:endParaRPr lang="en-CA"/>
          </a:p>
        </p:txBody>
      </p:sp>
    </p:spTree>
    <p:extLst>
      <p:ext uri="{BB962C8B-B14F-4D97-AF65-F5344CB8AC3E}">
        <p14:creationId xmlns:p14="http://schemas.microsoft.com/office/powerpoint/2010/main" val="25567942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4B6E7220-CDCD-4B08-B94F-6F91A510F89A}" type="slidenum">
              <a:rPr lang="en-CA" smtClean="0"/>
              <a:t>16</a:t>
            </a:fld>
            <a:endParaRPr lang="en-CA"/>
          </a:p>
        </p:txBody>
      </p:sp>
    </p:spTree>
    <p:extLst>
      <p:ext uri="{BB962C8B-B14F-4D97-AF65-F5344CB8AC3E}">
        <p14:creationId xmlns:p14="http://schemas.microsoft.com/office/powerpoint/2010/main" val="26120130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ea typeface="Calibri"/>
                <a:cs typeface="Calibri"/>
              </a:rPr>
              <a:t>Cet objectif est excellent mais comment la mettre en pratique. Une diététiste, Ellen </a:t>
            </a:r>
            <a:r>
              <a:rPr lang="fr-FR" dirty="0" err="1">
                <a:ea typeface="Calibri"/>
                <a:cs typeface="Calibri"/>
              </a:rPr>
              <a:t>Satter</a:t>
            </a:r>
            <a:r>
              <a:rPr lang="fr-FR" dirty="0">
                <a:ea typeface="Calibri"/>
                <a:cs typeface="Calibri"/>
              </a:rPr>
              <a:t>, a développé un modèle qui s’appelle la division des responsabilités. Voici une version modifiée qui aide à expliquer les différents rôles quand ça vient aux programmes d’alimentation saine des élèves.</a:t>
            </a:r>
          </a:p>
          <a:p>
            <a:r>
              <a:rPr lang="fr-FR" dirty="0">
                <a:ea typeface="Calibri"/>
                <a:cs typeface="Calibri"/>
              </a:rPr>
              <a:t>Le programme est celui qui est en charge des aliments à servir selon les lignes directrices et pour aller un pas plus loin à supporter les signaux. Si le programme est dans la mesure  de laisser les élèves se servir eux même ceci développe des bonnes habiletés à comment de manger à mettre dans son assiette. Pour les élèves où ceci n’est pas pratiquer à la maison, ceci pourrait créer du gaspillage alimentaire mais se réduiraient avec le temps. </a:t>
            </a:r>
          </a:p>
          <a:p>
            <a:endParaRPr lang="fr-FR" dirty="0">
              <a:ea typeface="Calibri"/>
              <a:cs typeface="Calibri"/>
            </a:endParaRPr>
          </a:p>
          <a:p>
            <a:r>
              <a:rPr lang="fr-FR" dirty="0">
                <a:ea typeface="Calibri"/>
                <a:cs typeface="Calibri"/>
              </a:rPr>
              <a:t>Le prochain rôle est pour l’école: ils décident quand  et où les élèves mangent. Encore une fois, mettre en pratique les considérations que j’ai mentionné à la diapo que nous parlons de l’environnement serait idéale pour encourage l’écoute des signaux de faim et de satiété,</a:t>
            </a:r>
          </a:p>
          <a:p>
            <a:endParaRPr lang="fr-FR" dirty="0">
              <a:ea typeface="Calibri"/>
              <a:cs typeface="Calibri"/>
            </a:endParaRPr>
          </a:p>
          <a:p>
            <a:r>
              <a:rPr lang="fr-FR" dirty="0">
                <a:ea typeface="Calibri"/>
                <a:cs typeface="Calibri"/>
              </a:rPr>
              <a:t>Le dernier rôle est pour les élèves: ils décident s’il veut manger et la quantité de nourriture qu’il veut manger. Souvent comme adulte on est tenté de faire des commentaires et de mettre la pression quand ça vient à ceci. Ses pressions peuvent être négatifs ou positifs. Par exemple comme juste fini ton assiette, il reste deux boucher. Tu ne peux pas aller à la récré avant de manger ton fruit. Même les commentaires positifs comme bravo tu as fini tes carottes, peuvent être éviter. On veut éviter la pression parce que les enfants se sentent souvent comme il doit plaire aux adultes donc ceci enlève leur habileté à écouter leur corps parce qu’ils sont mis sous pressions de manger certains aliments ou quantité. </a:t>
            </a:r>
          </a:p>
          <a:p>
            <a:r>
              <a:rPr lang="fr-FR" dirty="0">
                <a:ea typeface="Calibri"/>
                <a:cs typeface="Calibri"/>
              </a:rPr>
              <a:t>Il est aussi important de laisser les enfants manger la nourriture dans l’ordre qu’il veut. Il n’a pas de recherche qui démontre que manger un aliment avant l’autre est mieux pour la santé ou aide avec la consommation.</a:t>
            </a:r>
          </a:p>
          <a:p>
            <a:endParaRPr lang="fr-FR" dirty="0">
              <a:ea typeface="Calibri"/>
              <a:cs typeface="Calibri"/>
            </a:endParaRPr>
          </a:p>
        </p:txBody>
      </p:sp>
      <p:sp>
        <p:nvSpPr>
          <p:cNvPr id="4" name="Slide Number Placeholder 3"/>
          <p:cNvSpPr>
            <a:spLocks noGrp="1"/>
          </p:cNvSpPr>
          <p:nvPr>
            <p:ph type="sldNum" sz="quarter" idx="5"/>
          </p:nvPr>
        </p:nvSpPr>
        <p:spPr/>
        <p:txBody>
          <a:bodyPr/>
          <a:lstStyle/>
          <a:p>
            <a:fld id="{4B6E7220-CDCD-4B08-B94F-6F91A510F89A}" type="slidenum">
              <a:rPr lang="en-CA" smtClean="0"/>
              <a:t>17</a:t>
            </a:fld>
            <a:endParaRPr lang="en-CA"/>
          </a:p>
        </p:txBody>
      </p:sp>
    </p:spTree>
    <p:extLst>
      <p:ext uri="{BB962C8B-B14F-4D97-AF65-F5344CB8AC3E}">
        <p14:creationId xmlns:p14="http://schemas.microsoft.com/office/powerpoint/2010/main" val="3650370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4B6E7220-CDCD-4B08-B94F-6F91A510F89A}" type="slidenum">
              <a:rPr lang="en-CA" smtClean="0"/>
              <a:t>18</a:t>
            </a:fld>
            <a:endParaRPr lang="en-CA"/>
          </a:p>
        </p:txBody>
      </p:sp>
    </p:spTree>
    <p:extLst>
      <p:ext uri="{BB962C8B-B14F-4D97-AF65-F5344CB8AC3E}">
        <p14:creationId xmlns:p14="http://schemas.microsoft.com/office/powerpoint/2010/main" val="21750700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4B6E7220-CDCD-4B08-B94F-6F91A510F89A}" type="slidenum">
              <a:rPr lang="en-CA" smtClean="0"/>
              <a:t>19</a:t>
            </a:fld>
            <a:endParaRPr lang="en-CA"/>
          </a:p>
        </p:txBody>
      </p:sp>
    </p:spTree>
    <p:extLst>
      <p:ext uri="{BB962C8B-B14F-4D97-AF65-F5344CB8AC3E}">
        <p14:creationId xmlns:p14="http://schemas.microsoft.com/office/powerpoint/2010/main" val="933306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a:p>
          <a:p>
            <a:endParaRPr lang="en-CA" dirty="0"/>
          </a:p>
        </p:txBody>
      </p:sp>
      <p:sp>
        <p:nvSpPr>
          <p:cNvPr id="4" name="Slide Number Placeholder 3"/>
          <p:cNvSpPr>
            <a:spLocks noGrp="1"/>
          </p:cNvSpPr>
          <p:nvPr>
            <p:ph type="sldNum" sz="quarter" idx="5"/>
          </p:nvPr>
        </p:nvSpPr>
        <p:spPr/>
        <p:txBody>
          <a:bodyPr/>
          <a:lstStyle/>
          <a:p>
            <a:fld id="{4B6E7220-CDCD-4B08-B94F-6F91A510F89A}" type="slidenum">
              <a:rPr lang="en-CA" smtClean="0"/>
              <a:t>2</a:t>
            </a:fld>
            <a:endParaRPr lang="en-CA"/>
          </a:p>
        </p:txBody>
      </p:sp>
    </p:spTree>
    <p:extLst>
      <p:ext uri="{BB962C8B-B14F-4D97-AF65-F5344CB8AC3E}">
        <p14:creationId xmlns:p14="http://schemas.microsoft.com/office/powerpoint/2010/main" val="1958801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4B6E7220-CDCD-4B08-B94F-6F91A510F89A}" type="slidenum">
              <a:rPr lang="en-US"/>
              <a:t>20</a:t>
            </a:fld>
            <a:endParaRPr lang="en-US"/>
          </a:p>
        </p:txBody>
      </p:sp>
    </p:spTree>
    <p:extLst>
      <p:ext uri="{BB962C8B-B14F-4D97-AF65-F5344CB8AC3E}">
        <p14:creationId xmlns:p14="http://schemas.microsoft.com/office/powerpoint/2010/main" val="18956473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4B6E7220-CDCD-4B08-B94F-6F91A510F89A}" type="slidenum">
              <a:rPr lang="en-CA" smtClean="0"/>
              <a:t>21</a:t>
            </a:fld>
            <a:endParaRPr lang="en-CA"/>
          </a:p>
        </p:txBody>
      </p:sp>
    </p:spTree>
    <p:extLst>
      <p:ext uri="{BB962C8B-B14F-4D97-AF65-F5344CB8AC3E}">
        <p14:creationId xmlns:p14="http://schemas.microsoft.com/office/powerpoint/2010/main" val="8494775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4B6E7220-CDCD-4B08-B94F-6F91A510F89A}" type="slidenum">
              <a:rPr lang="en-CA" smtClean="0"/>
              <a:t>23</a:t>
            </a:fld>
            <a:endParaRPr lang="en-CA"/>
          </a:p>
        </p:txBody>
      </p:sp>
    </p:spTree>
    <p:extLst>
      <p:ext uri="{BB962C8B-B14F-4D97-AF65-F5344CB8AC3E}">
        <p14:creationId xmlns:p14="http://schemas.microsoft.com/office/powerpoint/2010/main" val="2139279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Picture source: </a:t>
            </a:r>
            <a:r>
              <a:rPr lang="fr-CA" dirty="0" err="1"/>
              <a:t>McMicheal</a:t>
            </a:r>
            <a:r>
              <a:rPr lang="fr-CA" dirty="0"/>
              <a:t> Canadian Art Collection, Creator : Barb Choit, Copyright: Division of Vintage</a:t>
            </a:r>
          </a:p>
          <a:p>
            <a:endParaRPr lang="en-CA" dirty="0"/>
          </a:p>
        </p:txBody>
      </p:sp>
      <p:sp>
        <p:nvSpPr>
          <p:cNvPr id="4" name="Slide Number Placeholder 3"/>
          <p:cNvSpPr>
            <a:spLocks noGrp="1"/>
          </p:cNvSpPr>
          <p:nvPr>
            <p:ph type="sldNum" sz="quarter" idx="5"/>
          </p:nvPr>
        </p:nvSpPr>
        <p:spPr/>
        <p:txBody>
          <a:bodyPr/>
          <a:lstStyle/>
          <a:p>
            <a:fld id="{4B6E7220-CDCD-4B08-B94F-6F91A510F89A}" type="slidenum">
              <a:rPr lang="en-CA" smtClean="0"/>
              <a:t>3</a:t>
            </a:fld>
            <a:endParaRPr lang="en-CA"/>
          </a:p>
        </p:txBody>
      </p:sp>
    </p:spTree>
    <p:extLst>
      <p:ext uri="{BB962C8B-B14F-4D97-AF65-F5344CB8AC3E}">
        <p14:creationId xmlns:p14="http://schemas.microsoft.com/office/powerpoint/2010/main" val="4238074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4B6E7220-CDCD-4B08-B94F-6F91A510F89A}" type="slidenum">
              <a:rPr lang="en-CA" smtClean="0"/>
              <a:t>4</a:t>
            </a:fld>
            <a:endParaRPr lang="en-CA"/>
          </a:p>
        </p:txBody>
      </p:sp>
    </p:spTree>
    <p:extLst>
      <p:ext uri="{BB962C8B-B14F-4D97-AF65-F5344CB8AC3E}">
        <p14:creationId xmlns:p14="http://schemas.microsoft.com/office/powerpoint/2010/main" val="1876102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Le sujet de l’alimentation et le poids sont des sujets très personnelles. </a:t>
            </a:r>
            <a:r>
              <a:rPr lang="fr-FR" noProof="0" dirty="0"/>
              <a:t>Nous avons tous grandi et vivons dans une culture des diètes, une réalité qui a un impact sur la façon dont nous parlons de la nourriture et notre corps.</a:t>
            </a:r>
            <a:endParaRPr lang="fr-CA" noProof="0" dirty="0"/>
          </a:p>
          <a:p>
            <a:r>
              <a:rPr lang="fr-CA" noProof="0" dirty="0"/>
              <a:t>Chacun de nous dans cette salle ont des vécus et des relations différentes avec la nourriture et notre corps pour différentes raisons. La </a:t>
            </a:r>
            <a:r>
              <a:rPr lang="fr-FR" noProof="0" dirty="0"/>
              <a:t>façon dont nous avons été socialisés pour parler de nourriture, les préjugés liés au poids, les adultes influenceurs dans nos vies ayant des opinions différentes sur l’alimentation et le corps, un vécu dans la pauvreté, un diagnostic de neurodiversité,  les stratégies d’adaptation appris, l’alimentation forcée et la liste pourrait continuer. </a:t>
            </a:r>
            <a:endParaRPr lang="fr-CA" noProof="0" dirty="0"/>
          </a:p>
          <a:p>
            <a:endParaRPr lang="fr-CA" noProof="0" dirty="0"/>
          </a:p>
          <a:p>
            <a:r>
              <a:rPr lang="fr-CA" noProof="0" dirty="0"/>
              <a:t>Comme je viens tous juste mentionné, je veux vous faire réfléchir aujourd’hui. Je veux qu’on réfléchisse aux préjugés que nous avons  à ces sujets et commencer à les questionnées. Donc il se peut que je dise des choses qui vont évoquer certaines émotions et j’aimerais juste que vous prenez soins. Nous sommes tous ici pour apprendre, moi autant que vous. Attendre les expériences vécus de tous est important et peut nous aider à comprendre pourquoi il est important de discuter de l’alimentation, la nourriture, les corps de différentes façons que nous l’avons fait dans le passé. </a:t>
            </a:r>
          </a:p>
          <a:p>
            <a:endParaRPr lang="fr-CA" noProof="0" dirty="0"/>
          </a:p>
        </p:txBody>
      </p:sp>
      <p:sp>
        <p:nvSpPr>
          <p:cNvPr id="4" name="Slide Number Placeholder 3"/>
          <p:cNvSpPr>
            <a:spLocks noGrp="1"/>
          </p:cNvSpPr>
          <p:nvPr>
            <p:ph type="sldNum" sz="quarter" idx="5"/>
          </p:nvPr>
        </p:nvSpPr>
        <p:spPr/>
        <p:txBody>
          <a:bodyPr/>
          <a:lstStyle/>
          <a:p>
            <a:fld id="{D507305B-69C0-4112-B545-0AF1863C4DE9}" type="slidenum">
              <a:rPr lang="en-US" smtClean="0"/>
              <a:t>5</a:t>
            </a:fld>
            <a:endParaRPr lang="en-US"/>
          </a:p>
        </p:txBody>
      </p:sp>
    </p:spTree>
    <p:extLst>
      <p:ext uri="{BB962C8B-B14F-4D97-AF65-F5344CB8AC3E}">
        <p14:creationId xmlns:p14="http://schemas.microsoft.com/office/powerpoint/2010/main" val="1718583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J’aimerais que vous preniez le temps à réfléchir aux messages que vous avez reçu au sujet de l’alimentation, ton corps et ta santé au cours de ta vie. Pensés aux expériences vécus à la maison, avec tes amis, durant ton cheminement scolaire, dans le milieu de travail. Est-ce que ceci a un impact sur la relation que tu as avec ton alimentation et ton corps? </a:t>
            </a:r>
          </a:p>
          <a:p>
            <a:r>
              <a:rPr lang="fr-CA" noProof="0" dirty="0"/>
              <a:t>(Exemple: fini ton assiette avant le dessert, les corps plus gros ne sont pas en santé, </a:t>
            </a:r>
            <a:r>
              <a:rPr lang="fr-CA" noProof="0" dirty="0" err="1"/>
              <a:t>etc</a:t>
            </a:r>
            <a:r>
              <a:rPr lang="fr-CA" noProof="0" dirty="0"/>
              <a:t>)</a:t>
            </a:r>
          </a:p>
          <a:p>
            <a:endParaRPr lang="fr-CA" noProof="0" dirty="0"/>
          </a:p>
          <a:p>
            <a:r>
              <a:rPr lang="fr-CA" noProof="0" dirty="0"/>
              <a:t>Cet exercice démontre vraiment comment nous avons tous des expériences différentes et certaines similaires mais en bout de ligne nous avons tous ressentit des pressions pour engager dans des comportements qui ne sont pas nécessairement sains ou nous a fait sentit bien. Et souvent quand c’est un adulte dans notre vie qui a dit certaine chose ou fait certain chose, je crois que ce n’était pas avec une mauvaise intention mais c’est ce qu’il connaissait et comme nous eux aussi sont influencer par divers facteurs comme leurs expériences vécus, leur éducation, les médias, les différents environnements qu’ils font partie de. Avez-vous déjà arrêté et pensé à qu’elle rôle notre culture et nos normes sociétaux jouent par rapport à nos pensées et décisions en lien à l’alimentation et notre corps?</a:t>
            </a:r>
          </a:p>
        </p:txBody>
      </p:sp>
      <p:sp>
        <p:nvSpPr>
          <p:cNvPr id="4" name="Slide Number Placeholder 3"/>
          <p:cNvSpPr>
            <a:spLocks noGrp="1"/>
          </p:cNvSpPr>
          <p:nvPr>
            <p:ph type="sldNum" sz="quarter" idx="5"/>
          </p:nvPr>
        </p:nvSpPr>
        <p:spPr/>
        <p:txBody>
          <a:bodyPr/>
          <a:lstStyle/>
          <a:p>
            <a:fld id="{4B6E7220-CDCD-4B08-B94F-6F91A510F89A}" type="slidenum">
              <a:rPr lang="en-CA" smtClean="0"/>
              <a:t>6</a:t>
            </a:fld>
            <a:endParaRPr lang="en-CA"/>
          </a:p>
        </p:txBody>
      </p:sp>
    </p:spTree>
    <p:extLst>
      <p:ext uri="{BB962C8B-B14F-4D97-AF65-F5344CB8AC3E}">
        <p14:creationId xmlns:p14="http://schemas.microsoft.com/office/powerpoint/2010/main" val="3750765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90000"/>
              </a:lnSpc>
              <a:spcBef>
                <a:spcPts val="529"/>
              </a:spcBef>
              <a:spcAft>
                <a:spcPts val="0"/>
              </a:spcAft>
              <a:buClrTx/>
              <a:buSzTx/>
              <a:buFontTx/>
              <a:buNone/>
              <a:tabLst/>
              <a:defRPr/>
            </a:pPr>
            <a:r>
              <a:rPr lang="fr-CA" noProof="0" dirty="0"/>
              <a:t>Qu’est-ce que je réfère à c’est la culture des diètes. La culture des diètes est un moyen puissant qui influence nos pensées, notre langage, et nos actions reliées à l’alimentation et le corps. </a:t>
            </a:r>
            <a:r>
              <a:rPr lang="fr-FR" noProof="0" dirty="0"/>
              <a:t>Nous vivons dans une société où nous associons la minceur avec la santé, le succès, et la beauté. Et probablement vous êtes impacté grandement par cette culture sans même le réalisé puisque c’est tellement normalisé dans notre société occidentale. Tout le monde est impacté, ce n’est pas seulement ceux qui se retrouve dans un corps plus gros. Cette culture a été créé pour développer des croyances de grossophobie et nous faire à croire que nous que la perte de poids et la minceur sont des objectifs auxquels nous devrions tous aspirer et que la forme et taille de notre corps est complètement sous notre contrôle. </a:t>
            </a:r>
          </a:p>
          <a:p>
            <a:pPr marL="0" marR="0" lvl="0" indent="0" algn="l" defTabSz="914400" rtl="0" eaLnBrk="1" fontAlgn="auto" latinLnBrk="0" hangingPunct="1">
              <a:lnSpc>
                <a:spcPct val="90000"/>
              </a:lnSpc>
              <a:spcBef>
                <a:spcPts val="529"/>
              </a:spcBef>
              <a:spcAft>
                <a:spcPts val="0"/>
              </a:spcAft>
              <a:buClrTx/>
              <a:buSzTx/>
              <a:buFontTx/>
              <a:buNone/>
              <a:tabLst/>
              <a:defRPr/>
            </a:pPr>
            <a:endParaRPr lang="fr-FR" noProof="0" dirty="0"/>
          </a:p>
          <a:p>
            <a:pPr marL="0" marR="0" lvl="0" indent="0" algn="l" defTabSz="914400" rtl="0" eaLnBrk="1" fontAlgn="auto" latinLnBrk="0" hangingPunct="1">
              <a:lnSpc>
                <a:spcPct val="90000"/>
              </a:lnSpc>
              <a:spcBef>
                <a:spcPts val="529"/>
              </a:spcBef>
              <a:spcAft>
                <a:spcPts val="0"/>
              </a:spcAft>
              <a:buClrTx/>
              <a:buSzTx/>
              <a:buFontTx/>
              <a:buNone/>
              <a:tabLst/>
              <a:defRPr/>
            </a:pPr>
            <a:r>
              <a:rPr lang="fr-CA" noProof="0" dirty="0"/>
              <a:t>Sur la diapo j’ai quelques exemples de comportement qui sont relié à la culture des diètes mais sont très normalisé dans notre société. Je n’ai pas mis ces exemples pour vous juger ou évoquer des sentiments de honte ou culpabilité. Il y a beaucoup de ces comportements que j’ai engagé dedans ou que j’adopte encore en ce jour. C’est pour démontrer comment normale ces comportements le sont et comment nous sommes tous victimes de la culture des diètes.</a:t>
            </a:r>
          </a:p>
          <a:p>
            <a:pPr marL="0" marR="0" lvl="0" indent="0" algn="l" defTabSz="914400" rtl="0" eaLnBrk="1" fontAlgn="auto" latinLnBrk="0" hangingPunct="1">
              <a:lnSpc>
                <a:spcPct val="90000"/>
              </a:lnSpc>
              <a:spcBef>
                <a:spcPts val="529"/>
              </a:spcBef>
              <a:spcAft>
                <a:spcPts val="0"/>
              </a:spcAft>
              <a:buClrTx/>
              <a:buSzTx/>
              <a:buFontTx/>
              <a:buNone/>
              <a:tabLst/>
              <a:defRPr/>
            </a:pPr>
            <a:endParaRPr lang="fr-FR" noProof="0" dirty="0"/>
          </a:p>
          <a:p>
            <a:pPr marL="0" marR="0" lvl="0" indent="0" algn="l" defTabSz="914400" rtl="0" eaLnBrk="1" fontAlgn="auto" latinLnBrk="0" hangingPunct="1">
              <a:lnSpc>
                <a:spcPct val="90000"/>
              </a:lnSpc>
              <a:spcBef>
                <a:spcPts val="529"/>
              </a:spcBef>
              <a:spcAft>
                <a:spcPts val="0"/>
              </a:spcAft>
              <a:buClrTx/>
              <a:buSzTx/>
              <a:buFontTx/>
              <a:buNone/>
              <a:tabLst/>
              <a:defRPr/>
            </a:pPr>
            <a:r>
              <a:rPr lang="fr-FR" noProof="0" dirty="0"/>
              <a:t>Notre culture est largement alimentée par des mythes sur le poids alimentaire et la santé, dont beaucoup sont ancrés dans le racisme et le sexisme.</a:t>
            </a:r>
            <a:endParaRPr lang="fr-CA" noProof="0" dirty="0"/>
          </a:p>
          <a:p>
            <a:pPr>
              <a:lnSpc>
                <a:spcPct val="90000"/>
              </a:lnSpc>
              <a:spcBef>
                <a:spcPts val="529"/>
              </a:spcBef>
            </a:pPr>
            <a:endParaRPr lang="fr-CA" noProof="0" dirty="0"/>
          </a:p>
          <a:p>
            <a:endParaRPr lang="fr-CA" noProof="0" dirty="0"/>
          </a:p>
        </p:txBody>
      </p:sp>
      <p:sp>
        <p:nvSpPr>
          <p:cNvPr id="4" name="Slide Number Placeholder 3"/>
          <p:cNvSpPr>
            <a:spLocks noGrp="1"/>
          </p:cNvSpPr>
          <p:nvPr>
            <p:ph type="sldNum" sz="quarter" idx="5"/>
          </p:nvPr>
        </p:nvSpPr>
        <p:spPr/>
        <p:txBody>
          <a:bodyPr/>
          <a:lstStyle/>
          <a:p>
            <a:fld id="{D507305B-69C0-4112-B545-0AF1863C4DE9}" type="slidenum">
              <a:rPr lang="en-US" smtClean="0"/>
              <a:t>7</a:t>
            </a:fld>
            <a:endParaRPr lang="en-US"/>
          </a:p>
        </p:txBody>
      </p:sp>
    </p:spTree>
    <p:extLst>
      <p:ext uri="{BB962C8B-B14F-4D97-AF65-F5344CB8AC3E}">
        <p14:creationId xmlns:p14="http://schemas.microsoft.com/office/powerpoint/2010/main" val="1398001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None/>
            </a:pPr>
            <a:r>
              <a:rPr lang="fr-CA" b="0" i="0" noProof="0" dirty="0">
                <a:solidFill>
                  <a:srgbClr val="000000"/>
                </a:solidFill>
                <a:effectLst/>
                <a:latin typeface="Times New Roman" panose="02020603050405020304" pitchFamily="18" charset="0"/>
                <a:ea typeface="Arial"/>
                <a:cs typeface="Arial"/>
                <a:sym typeface="Arial"/>
              </a:rPr>
              <a:t>C’est important de reconnaitre que nos enfants et nos jeunes ne sont pas à l’abri des effets de la culture des diètes. Dépendent de leur âge, ils ne sont peut-être pas activement en train de participer dans des comportements reliés à la culture des diètes mais ils sont influencés dès un jeune âge par les adultes influenceurs autour d’eux dans les différents milieux.</a:t>
            </a:r>
          </a:p>
          <a:p>
            <a:pPr marL="0" indent="0">
              <a:buClr>
                <a:schemeClr val="dk1"/>
              </a:buClr>
              <a:buNone/>
            </a:pPr>
            <a:endParaRPr lang="fr-CA" b="0" i="0" noProof="0" dirty="0">
              <a:solidFill>
                <a:srgbClr val="000000"/>
              </a:solidFill>
              <a:effectLst/>
              <a:latin typeface="Times New Roman" panose="02020603050405020304" pitchFamily="18" charset="0"/>
              <a:ea typeface="Arial"/>
              <a:cs typeface="Arial"/>
              <a:sym typeface="Arial"/>
            </a:endParaRPr>
          </a:p>
          <a:p>
            <a:pPr marL="0" indent="0">
              <a:buClr>
                <a:schemeClr val="dk1"/>
              </a:buClr>
              <a:buNone/>
            </a:pPr>
            <a:r>
              <a:rPr lang="fr-CA" b="0" i="0" noProof="0" dirty="0">
                <a:solidFill>
                  <a:srgbClr val="000000"/>
                </a:solidFill>
                <a:effectLst/>
                <a:latin typeface="Times New Roman" panose="02020603050405020304" pitchFamily="18" charset="0"/>
                <a:ea typeface="Arial"/>
                <a:cs typeface="Arial"/>
                <a:sym typeface="Arial"/>
              </a:rPr>
              <a:t>Des exemples de ceci sont </a:t>
            </a:r>
          </a:p>
          <a:p>
            <a:pPr marL="0" indent="0">
              <a:buClr>
                <a:schemeClr val="dk1"/>
              </a:buClr>
              <a:buNone/>
            </a:pPr>
            <a:endParaRPr lang="fr-CA" b="0" i="0" noProof="0" dirty="0">
              <a:solidFill>
                <a:srgbClr val="000000"/>
              </a:solidFill>
              <a:effectLst/>
              <a:latin typeface="Times New Roman" panose="02020603050405020304" pitchFamily="18" charset="0"/>
              <a:ea typeface="Arial"/>
              <a:cs typeface="Arial"/>
              <a:sym typeface="Arial"/>
            </a:endParaRPr>
          </a:p>
          <a:p>
            <a:pPr marL="0" indent="0">
              <a:buClr>
                <a:schemeClr val="dk1"/>
              </a:buClr>
              <a:buNone/>
            </a:pPr>
            <a:r>
              <a:rPr lang="fr-CA" b="0" i="0" noProof="0" dirty="0">
                <a:solidFill>
                  <a:srgbClr val="000000"/>
                </a:solidFill>
                <a:effectLst/>
                <a:latin typeface="Times New Roman" panose="02020603050405020304" pitchFamily="18" charset="0"/>
                <a:ea typeface="Arial"/>
                <a:cs typeface="Arial"/>
                <a:sym typeface="Arial"/>
              </a:rPr>
              <a:t>Des adultes autour d’eux qui parle du régime amaigrissant pendant ils jouent au parc ou ils attendent le commentaire que je ne veux pas un morceau de </a:t>
            </a:r>
            <a:r>
              <a:rPr lang="fr-CA" b="0" i="0" noProof="0" dirty="0" err="1">
                <a:solidFill>
                  <a:srgbClr val="000000"/>
                </a:solidFill>
                <a:effectLst/>
                <a:latin typeface="Times New Roman" panose="02020603050405020304" pitchFamily="18" charset="0"/>
                <a:ea typeface="Arial"/>
                <a:cs typeface="Arial"/>
                <a:sym typeface="Arial"/>
              </a:rPr>
              <a:t>gateau</a:t>
            </a:r>
            <a:r>
              <a:rPr lang="fr-CA" b="0" i="0" noProof="0" dirty="0">
                <a:solidFill>
                  <a:srgbClr val="000000"/>
                </a:solidFill>
                <a:effectLst/>
                <a:latin typeface="Times New Roman" panose="02020603050405020304" pitchFamily="18" charset="0"/>
                <a:ea typeface="Arial"/>
                <a:cs typeface="Arial"/>
                <a:sym typeface="Arial"/>
              </a:rPr>
              <a:t> parce que ceci va apparaitre tout de suite sur mes hanches à la fête d’anniversaire de leur cousine. </a:t>
            </a:r>
          </a:p>
          <a:p>
            <a:pPr marL="0" indent="0">
              <a:buClr>
                <a:schemeClr val="dk1"/>
              </a:buClr>
              <a:buNone/>
            </a:pPr>
            <a:endParaRPr lang="fr-CA" b="0" i="0" noProof="0" dirty="0">
              <a:solidFill>
                <a:srgbClr val="000000"/>
              </a:solidFill>
              <a:effectLst/>
              <a:latin typeface="Times New Roman" panose="02020603050405020304" pitchFamily="18" charset="0"/>
              <a:ea typeface="Arial"/>
              <a:cs typeface="Arial"/>
              <a:sym typeface="Arial"/>
            </a:endParaRPr>
          </a:p>
          <a:p>
            <a:pPr marL="0" indent="0">
              <a:buClr>
                <a:schemeClr val="dk1"/>
              </a:buClr>
              <a:buNone/>
            </a:pPr>
            <a:r>
              <a:rPr lang="fr-CA" b="0" i="0" noProof="0" dirty="0">
                <a:solidFill>
                  <a:srgbClr val="000000"/>
                </a:solidFill>
                <a:effectLst/>
                <a:latin typeface="Times New Roman" panose="02020603050405020304" pitchFamily="18" charset="0"/>
                <a:ea typeface="Arial"/>
                <a:cs typeface="Arial"/>
                <a:sym typeface="Arial"/>
              </a:rPr>
              <a:t>Au cours de danse, le commentaire de l’instructeur qu’il fait au sujet de corps quand il se voit dans le </a:t>
            </a:r>
            <a:r>
              <a:rPr lang="fr-CA" b="0" i="0" noProof="0" dirty="0" err="1">
                <a:solidFill>
                  <a:srgbClr val="000000"/>
                </a:solidFill>
                <a:effectLst/>
                <a:latin typeface="Times New Roman" panose="02020603050405020304" pitchFamily="18" charset="0"/>
                <a:ea typeface="Arial"/>
                <a:cs typeface="Arial"/>
                <a:sym typeface="Arial"/>
              </a:rPr>
              <a:t>mirroir</a:t>
            </a:r>
            <a:r>
              <a:rPr lang="fr-CA" b="0" i="0" noProof="0" dirty="0">
                <a:solidFill>
                  <a:srgbClr val="000000"/>
                </a:solidFill>
                <a:effectLst/>
                <a:latin typeface="Times New Roman" panose="02020603050405020304" pitchFamily="18" charset="0"/>
                <a:ea typeface="Arial"/>
                <a:cs typeface="Arial"/>
                <a:sym typeface="Arial"/>
              </a:rPr>
              <a:t> à une certaine angle</a:t>
            </a:r>
          </a:p>
          <a:p>
            <a:pPr marL="0" indent="0">
              <a:buClr>
                <a:schemeClr val="dk1"/>
              </a:buClr>
              <a:buNone/>
            </a:pPr>
            <a:endParaRPr lang="fr-CA" b="0" i="0" noProof="0" dirty="0">
              <a:solidFill>
                <a:srgbClr val="000000"/>
              </a:solidFill>
              <a:effectLst/>
              <a:latin typeface="Times New Roman" panose="02020603050405020304" pitchFamily="18" charset="0"/>
              <a:ea typeface="Arial"/>
              <a:cs typeface="Arial"/>
              <a:sym typeface="Arial"/>
            </a:endParaRPr>
          </a:p>
          <a:p>
            <a:pPr marL="0" indent="0">
              <a:buClr>
                <a:schemeClr val="dk1"/>
              </a:buClr>
              <a:buNone/>
            </a:pPr>
            <a:r>
              <a:rPr lang="fr-CA" b="0" i="0" noProof="0" dirty="0">
                <a:solidFill>
                  <a:srgbClr val="000000"/>
                </a:solidFill>
                <a:effectLst/>
                <a:latin typeface="Times New Roman" panose="02020603050405020304" pitchFamily="18" charset="0"/>
                <a:ea typeface="Arial"/>
                <a:cs typeface="Arial"/>
                <a:sym typeface="Arial"/>
              </a:rPr>
              <a:t>En regardant la télévision, film après film, le caractère qui se retrouve dans un plus gros corps est le vilain, n’est pas aimable, et est plus </a:t>
            </a:r>
            <a:r>
              <a:rPr lang="fr-CA" b="0" i="0" noProof="0" dirty="0" err="1">
                <a:solidFill>
                  <a:srgbClr val="000000"/>
                </a:solidFill>
                <a:effectLst/>
                <a:latin typeface="Times New Roman" panose="02020603050405020304" pitchFamily="18" charset="0"/>
                <a:ea typeface="Arial"/>
                <a:cs typeface="Arial"/>
                <a:sym typeface="Arial"/>
              </a:rPr>
              <a:t>aggresif</a:t>
            </a:r>
            <a:r>
              <a:rPr lang="fr-CA" b="0" i="0" noProof="0" dirty="0">
                <a:solidFill>
                  <a:srgbClr val="000000"/>
                </a:solidFill>
                <a:effectLst/>
                <a:latin typeface="Times New Roman" panose="02020603050405020304" pitchFamily="18" charset="0"/>
                <a:ea typeface="Arial"/>
                <a:cs typeface="Arial"/>
                <a:sym typeface="Arial"/>
              </a:rPr>
              <a:t>. </a:t>
            </a:r>
          </a:p>
          <a:p>
            <a:pPr marL="0" indent="0">
              <a:buClr>
                <a:schemeClr val="dk1"/>
              </a:buClr>
              <a:buNone/>
            </a:pPr>
            <a:endParaRPr lang="fr-CA" b="0" i="0" noProof="0" dirty="0">
              <a:solidFill>
                <a:srgbClr val="000000"/>
              </a:solidFill>
              <a:effectLst/>
              <a:latin typeface="Times New Roman" panose="02020603050405020304" pitchFamily="18" charset="0"/>
              <a:ea typeface="Arial"/>
              <a:cs typeface="Arial"/>
              <a:sym typeface="Arial"/>
            </a:endParaRPr>
          </a:p>
          <a:p>
            <a:pPr marL="0" indent="0">
              <a:buClr>
                <a:schemeClr val="dk1"/>
              </a:buClr>
              <a:buNone/>
            </a:pPr>
            <a:r>
              <a:rPr lang="fr-CA" b="0" i="0" noProof="0" dirty="0">
                <a:solidFill>
                  <a:srgbClr val="000000"/>
                </a:solidFill>
                <a:effectLst/>
                <a:latin typeface="Times New Roman" panose="02020603050405020304" pitchFamily="18" charset="0"/>
                <a:ea typeface="Arial"/>
                <a:cs typeface="Arial"/>
                <a:sym typeface="Arial"/>
              </a:rPr>
              <a:t>Au bureau de médecin, l’affiche publicitaire que l’enfant voit qui suggère un médicament pour perdre du poids</a:t>
            </a:r>
            <a:endParaRPr lang="fr-CA" noProof="0" dirty="0">
              <a:solidFill>
                <a:schemeClr val="dk1"/>
              </a:solidFill>
              <a:latin typeface="Arial"/>
              <a:ea typeface="Arial"/>
              <a:cs typeface="Arial"/>
              <a:sym typeface="Arial"/>
            </a:endParaRPr>
          </a:p>
          <a:p>
            <a:endParaRPr lang="fr-CA" noProof="0" dirty="0"/>
          </a:p>
        </p:txBody>
      </p:sp>
      <p:sp>
        <p:nvSpPr>
          <p:cNvPr id="4" name="Slide Number Placeholder 3"/>
          <p:cNvSpPr>
            <a:spLocks noGrp="1"/>
          </p:cNvSpPr>
          <p:nvPr>
            <p:ph type="sldNum" sz="quarter" idx="5"/>
          </p:nvPr>
        </p:nvSpPr>
        <p:spPr/>
        <p:txBody>
          <a:bodyPr/>
          <a:lstStyle/>
          <a:p>
            <a:fld id="{4B6E7220-CDCD-4B08-B94F-6F91A510F89A}" type="slidenum">
              <a:rPr lang="en-CA" smtClean="0"/>
              <a:t>8</a:t>
            </a:fld>
            <a:endParaRPr lang="en-CA"/>
          </a:p>
        </p:txBody>
      </p:sp>
    </p:spTree>
    <p:extLst>
      <p:ext uri="{BB962C8B-B14F-4D97-AF65-F5344CB8AC3E}">
        <p14:creationId xmlns:p14="http://schemas.microsoft.com/office/powerpoint/2010/main" val="3353223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Mais juste parce que la culture des diètes est normalisée, ça ne veut pas dire qu’elle vient sans conséquences. Elle laisse des grands impacts sur notre population qui a des effets néfastes surtout au niveau de la santé mentale. </a:t>
            </a:r>
          </a:p>
          <a:p>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Augmente l’insatisfaction corporelle et les préoccupations à l’image corporelle</a:t>
            </a:r>
          </a:p>
          <a:p>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Plus de la moitié (56 %) des élèves sont insatisfaits de leur forme, de leur poids ou de leur manque de musculature, une préoccupation constante ou qui revient plus ou moins souvent. (OSDUHS, 2023)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Grande pression pour confirmer aux idéaux de la minceur</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Les filles dès l’âge de 3 ans sont déjà investi dans les idéaux de la minceur (</a:t>
            </a:r>
            <a:r>
              <a:rPr lang="fr-FR" dirty="0" err="1"/>
              <a:t>Harriger</a:t>
            </a:r>
            <a:r>
              <a:rPr lang="fr-FR" dirty="0"/>
              <a:t>, 2010)</a:t>
            </a:r>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Plus haut taux d’intimidation et stigmatisation liés au poids pour les enfants ayant un corps plus volumineux</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Les enfants vivant dans un plus gros corps sont plus probable que ceux dans des plus gros corps d’être intimider. La façon dont l’intimidation est fait est surtout verbale ou de façon social (commencer des rumeur ou exclusion social) (</a:t>
            </a:r>
            <a:r>
              <a:rPr lang="fr-FR" dirty="0" err="1"/>
              <a:t>Moralles</a:t>
            </a:r>
            <a:r>
              <a:rPr lang="fr-FR" dirty="0"/>
              <a:t>, 2020)</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Augmente le risque de l’alimentation chaotique et des troubles alimentaires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Les adolescents faisant preuve de suivre un régime était associée positivement à la psychopathologie des troubles alimentaires chez les filles, les femmes, les garçons et les hommes (Fan et al, 2024)</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Une faible estime de soi combiné avec une haute exposition aux médias sociaux est liée à une augmentation de comportement problématique relié à l’alimentation (Livet et al, 2022)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Donc je suis certaine en sachant ses impacts que vous pensez fort probable aux enfants qui sont chers à vous et vous ne voudriez pas qu’il fait face à une de ses conséquences. </a:t>
            </a:r>
          </a:p>
          <a:p>
            <a:endParaRPr lang="fr-CA" dirty="0"/>
          </a:p>
          <a:p>
            <a:endParaRPr lang="en-CA" dirty="0"/>
          </a:p>
        </p:txBody>
      </p:sp>
      <p:sp>
        <p:nvSpPr>
          <p:cNvPr id="4" name="Slide Number Placeholder 3"/>
          <p:cNvSpPr>
            <a:spLocks noGrp="1"/>
          </p:cNvSpPr>
          <p:nvPr>
            <p:ph type="sldNum" sz="quarter" idx="5"/>
          </p:nvPr>
        </p:nvSpPr>
        <p:spPr/>
        <p:txBody>
          <a:bodyPr/>
          <a:lstStyle/>
          <a:p>
            <a:fld id="{4B6E7220-CDCD-4B08-B94F-6F91A510F89A}" type="slidenum">
              <a:rPr lang="en-CA" smtClean="0"/>
              <a:t>9</a:t>
            </a:fld>
            <a:endParaRPr lang="en-CA"/>
          </a:p>
        </p:txBody>
      </p:sp>
    </p:spTree>
    <p:extLst>
      <p:ext uri="{BB962C8B-B14F-4D97-AF65-F5344CB8AC3E}">
        <p14:creationId xmlns:p14="http://schemas.microsoft.com/office/powerpoint/2010/main" val="110045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2024/10/31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71181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2024/10/31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82359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2024/10/31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1437621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2024/10/31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376811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2024/10/31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87788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2024/10/31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166671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2024/10/31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544975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2024/10/31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120849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2024/10/31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34974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2024/10/31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59298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2024/10/31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00600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2024/10/31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64026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2024/10/31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45434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2024/10/31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52084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2024/10/31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445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2024/10/31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21093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46CE7D5-CF57-46EF-B807-FDD0502418D4}" type="datetimeFigureOut">
              <a:rPr lang="en-US" smtClean="0"/>
              <a:t>2024/10/31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40688704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slides/_rels/slide19.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hyperlink" Target="https://pubmed.ncbi.nlm.nih.gov/36345595/" TargetMode="External"/><Relationship Id="rId3" Type="http://schemas.openxmlformats.org/officeDocument/2006/relationships/hyperlink" Target="https://www.ellynsatterinstitute.org/how-to-feed/the-division-of-responsibility-in-feeding/" TargetMode="External"/><Relationship Id="rId7" Type="http://schemas.openxmlformats.org/officeDocument/2006/relationships/hyperlink" Target="https://doi.org/10.16997/jdd.94"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pubmed.ncbi.nlm.nih.gov/33041392/" TargetMode="External"/><Relationship Id="rId5" Type="http://schemas.openxmlformats.org/officeDocument/2006/relationships/hyperlink" Target="https://www.camh.ca/en/science-and-research/institutes-and-centres/institute-for-mental-health-policy-research/ontario-student-drug-use-and-health-survey---osduhs" TargetMode="External"/><Relationship Id="rId10" Type="http://schemas.openxmlformats.org/officeDocument/2006/relationships/hyperlink" Target="Lin%20JA,%20Hartman-Munick%20SM,%20Kells%20MR,%20Milliren%20CE,%20Slater%20WA,%20Woods%20ER,%20Forman%20SF,%20Richmond%20TK.%20The%20Impact%20of%20the%20COVID-19%20Pandemic%20on%20the%20Number%20of%20Adolescents/Young%20Adults%20Seeking%20Eating%20Disorder-Related%20Care.%20J%20Adolesc%20Health.%202021%20Oct;69(4):660-663.%20doi:%2010.1016/j.jadohealth.2021.05.019.%20Epub%202021%20Jul%2012.%20PMID:%2034266715;%20PMCID:%20PMC8415773." TargetMode="External"/><Relationship Id="rId4" Type="http://schemas.openxmlformats.org/officeDocument/2006/relationships/hyperlink" Target="https://www.ontario.ca/fr/document/programme-dalimentation-saine-pour-les-eleves-lignes-directrices-sur-la-nutrition-2020#:~:text=Le%20Programme%20d'alimentation%20saine,saines%20et%20le%20sentiment%20d" TargetMode="External"/><Relationship Id="rId9" Type="http://schemas.openxmlformats.org/officeDocument/2006/relationships/hyperlink" Target="https://pubmed.ncbi.nlm.nih.gov/3473483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3.png"/><Relationship Id="rId18" Type="http://schemas.openxmlformats.org/officeDocument/2006/relationships/image" Target="../media/image28.sv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svg"/><Relationship Id="rId17" Type="http://schemas.openxmlformats.org/officeDocument/2006/relationships/image" Target="../media/image27.png"/><Relationship Id="rId2" Type="http://schemas.openxmlformats.org/officeDocument/2006/relationships/notesSlide" Target="../notesSlides/notesSlide7.xml"/><Relationship Id="rId16" Type="http://schemas.openxmlformats.org/officeDocument/2006/relationships/image" Target="../media/image26.svg"/><Relationship Id="rId20" Type="http://schemas.openxmlformats.org/officeDocument/2006/relationships/image" Target="../media/image30.svg"/><Relationship Id="rId1" Type="http://schemas.openxmlformats.org/officeDocument/2006/relationships/slideLayout" Target="../slideLayouts/slideLayout6.xml"/><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svg"/><Relationship Id="rId19" Type="http://schemas.openxmlformats.org/officeDocument/2006/relationships/image" Target="../media/image29.png"/><Relationship Id="rId4" Type="http://schemas.openxmlformats.org/officeDocument/2006/relationships/image" Target="../media/image14.svg"/><Relationship Id="rId9" Type="http://schemas.openxmlformats.org/officeDocument/2006/relationships/image" Target="../media/image19.png"/><Relationship Id="rId14" Type="http://schemas.openxmlformats.org/officeDocument/2006/relationships/image" Target="../media/image24.sv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3E16C-4D8D-4EEC-9716-2A7EE566AABB}"/>
              </a:ext>
            </a:extLst>
          </p:cNvPr>
          <p:cNvSpPr>
            <a:spLocks noGrp="1"/>
          </p:cNvSpPr>
          <p:nvPr>
            <p:ph type="ctrTitle"/>
          </p:nvPr>
        </p:nvSpPr>
        <p:spPr>
          <a:xfrm>
            <a:off x="-734291" y="2134557"/>
            <a:ext cx="10151990" cy="1646302"/>
          </a:xfrm>
        </p:spPr>
        <p:txBody>
          <a:bodyPr/>
          <a:lstStyle/>
          <a:p>
            <a:r>
              <a:rPr lang="fr-CA" sz="3600" dirty="0"/>
              <a:t>Nos paroles ont un impact -</a:t>
            </a:r>
            <a:r>
              <a:rPr lang="fr-FR" sz="3600" dirty="0"/>
              <a:t> </a:t>
            </a:r>
            <a:br>
              <a:rPr lang="fr-FR" sz="3600" dirty="0"/>
            </a:br>
            <a:r>
              <a:rPr lang="fr-FR" sz="3600" dirty="0"/>
              <a:t>Comment promouvoir une image </a:t>
            </a:r>
            <a:br>
              <a:rPr lang="fr-FR" sz="3600" dirty="0"/>
            </a:br>
            <a:r>
              <a:rPr lang="fr-FR" sz="3600" dirty="0"/>
              <a:t>corporelle positive et une </a:t>
            </a:r>
            <a:br>
              <a:rPr lang="fr-FR" sz="3600" dirty="0"/>
            </a:br>
            <a:r>
              <a:rPr lang="fr-FR" sz="3600" dirty="0"/>
              <a:t>relation saine avec la nourriture</a:t>
            </a:r>
            <a:endParaRPr lang="en-CA" sz="4800" dirty="0"/>
          </a:p>
        </p:txBody>
      </p:sp>
      <p:sp>
        <p:nvSpPr>
          <p:cNvPr id="3" name="Subtitle 2">
            <a:extLst>
              <a:ext uri="{FF2B5EF4-FFF2-40B4-BE49-F238E27FC236}">
                <a16:creationId xmlns:a16="http://schemas.microsoft.com/office/drawing/2014/main" id="{4C178374-5BC5-F471-32C2-4446889ACC8D}"/>
              </a:ext>
            </a:extLst>
          </p:cNvPr>
          <p:cNvSpPr>
            <a:spLocks noGrp="1"/>
          </p:cNvSpPr>
          <p:nvPr>
            <p:ph type="subTitle" idx="1"/>
          </p:nvPr>
        </p:nvSpPr>
        <p:spPr>
          <a:xfrm>
            <a:off x="1650763" y="4296167"/>
            <a:ext cx="7766936" cy="1096899"/>
          </a:xfrm>
        </p:spPr>
        <p:txBody>
          <a:bodyPr/>
          <a:lstStyle/>
          <a:p>
            <a:r>
              <a:rPr lang="fr-CA" dirty="0"/>
              <a:t>Le mercredi 23 octobre</a:t>
            </a:r>
          </a:p>
          <a:p>
            <a:r>
              <a:rPr lang="fr-CA" dirty="0"/>
              <a:t>Chantal Bélanger, Diététiste professionnelle </a:t>
            </a:r>
            <a:endParaRPr lang="en-CA" dirty="0"/>
          </a:p>
        </p:txBody>
      </p:sp>
      <p:pic>
        <p:nvPicPr>
          <p:cNvPr id="4" name="Google Shape;83;p16">
            <a:extLst>
              <a:ext uri="{FF2B5EF4-FFF2-40B4-BE49-F238E27FC236}">
                <a16:creationId xmlns:a16="http://schemas.microsoft.com/office/drawing/2014/main" id="{D8348D37-29E6-1B0B-2D20-2FF7C607A68E}"/>
              </a:ext>
            </a:extLst>
          </p:cNvPr>
          <p:cNvPicPr>
            <a:picLocks noChangeAspect="1"/>
          </p:cNvPicPr>
          <p:nvPr/>
        </p:nvPicPr>
        <p:blipFill>
          <a:blip r:embed="rId3"/>
          <a:stretch>
            <a:fillRect/>
          </a:stretch>
        </p:blipFill>
        <p:spPr>
          <a:xfrm>
            <a:off x="641844" y="4844616"/>
            <a:ext cx="4264913" cy="1258150"/>
          </a:xfrm>
          <a:prstGeom prst="rect">
            <a:avLst/>
          </a:prstGeom>
          <a:noFill/>
        </p:spPr>
      </p:pic>
    </p:spTree>
    <p:extLst>
      <p:ext uri="{BB962C8B-B14F-4D97-AF65-F5344CB8AC3E}">
        <p14:creationId xmlns:p14="http://schemas.microsoft.com/office/powerpoint/2010/main" val="2927158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0" name="Group 59">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61" name="Straight Connector 60">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3"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4"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5" name="Isosceles Triangle 64">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6"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7"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9" name="Isosceles Triangle 68">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70" name="Isosceles Triangle 69">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pic>
        <p:nvPicPr>
          <p:cNvPr id="7" name="Picture 6" descr="A colorful gears and cogs&#10;&#10;Description automatically generated">
            <a:extLst>
              <a:ext uri="{FF2B5EF4-FFF2-40B4-BE49-F238E27FC236}">
                <a16:creationId xmlns:a16="http://schemas.microsoft.com/office/drawing/2014/main" id="{854E94CE-A921-0E60-A360-4FB360885B95}"/>
              </a:ext>
            </a:extLst>
          </p:cNvPr>
          <p:cNvPicPr>
            <a:picLocks noChangeAspect="1"/>
          </p:cNvPicPr>
          <p:nvPr/>
        </p:nvPicPr>
        <p:blipFill>
          <a:blip r:embed="rId3">
            <a:extLst>
              <a:ext uri="{28A0092B-C50C-407E-A947-70E740481C1C}">
                <a14:useLocalDpi xmlns:a14="http://schemas.microsoft.com/office/drawing/2010/main" val="0"/>
              </a:ext>
            </a:extLst>
          </a:blip>
          <a:srcRect l="9091" t="10895" b="10408"/>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4" name="Title 3">
            <a:extLst>
              <a:ext uri="{FF2B5EF4-FFF2-40B4-BE49-F238E27FC236}">
                <a16:creationId xmlns:a16="http://schemas.microsoft.com/office/drawing/2014/main" id="{D50E56A2-5D3B-445A-1115-8DCB16863782}"/>
              </a:ext>
            </a:extLst>
          </p:cNvPr>
          <p:cNvSpPr>
            <a:spLocks noGrp="1"/>
          </p:cNvSpPr>
          <p:nvPr>
            <p:ph type="title"/>
          </p:nvPr>
        </p:nvSpPr>
        <p:spPr>
          <a:xfrm>
            <a:off x="668867" y="1678666"/>
            <a:ext cx="4088190" cy="2369093"/>
          </a:xfrm>
        </p:spPr>
        <p:txBody>
          <a:bodyPr vert="horz" lIns="91440" tIns="45720" rIns="91440" bIns="45720" rtlCol="0" anchor="b">
            <a:normAutofit/>
          </a:bodyPr>
          <a:lstStyle/>
          <a:p>
            <a:pPr algn="r"/>
            <a:r>
              <a:rPr lang="en-US" sz="4800"/>
              <a:t>Un problème complexe</a:t>
            </a:r>
          </a:p>
        </p:txBody>
      </p:sp>
      <p:cxnSp>
        <p:nvCxnSpPr>
          <p:cNvPr id="72" name="Straight Connector 71">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6"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78"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80"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82"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84"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86"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88"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Tree>
    <p:extLst>
      <p:ext uri="{BB962C8B-B14F-4D97-AF65-F5344CB8AC3E}">
        <p14:creationId xmlns:p14="http://schemas.microsoft.com/office/powerpoint/2010/main" val="724744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5BD99A23-B83B-257F-5E1D-CFAB961707C1}"/>
              </a:ext>
            </a:extLst>
          </p:cNvPr>
          <p:cNvSpPr/>
          <p:nvPr/>
        </p:nvSpPr>
        <p:spPr>
          <a:xfrm>
            <a:off x="493717" y="660413"/>
            <a:ext cx="9104097" cy="2431435"/>
          </a:xfrm>
          <a:prstGeom prst="roundRect">
            <a:avLst/>
          </a:prstGeom>
          <a:solidFill>
            <a:schemeClr val="accent1"/>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CA" dirty="0"/>
          </a:p>
        </p:txBody>
      </p:sp>
      <p:sp>
        <p:nvSpPr>
          <p:cNvPr id="10" name="TextBox 9">
            <a:extLst>
              <a:ext uri="{FF2B5EF4-FFF2-40B4-BE49-F238E27FC236}">
                <a16:creationId xmlns:a16="http://schemas.microsoft.com/office/drawing/2014/main" id="{C5B311F8-D6C1-4D2E-3A0E-4760497C8F15}"/>
              </a:ext>
            </a:extLst>
          </p:cNvPr>
          <p:cNvSpPr txBox="1"/>
          <p:nvPr/>
        </p:nvSpPr>
        <p:spPr>
          <a:xfrm>
            <a:off x="525076" y="438184"/>
            <a:ext cx="8865269" cy="2431435"/>
          </a:xfrm>
          <a:prstGeom prst="rect">
            <a:avLst/>
          </a:prstGeom>
          <a:noFill/>
        </p:spPr>
        <p:txBody>
          <a:bodyPr wrap="square" rtlCol="0">
            <a:spAutoFit/>
          </a:bodyPr>
          <a:lstStyle/>
          <a:p>
            <a:endParaRPr lang="fr-FR" sz="2400" dirty="0">
              <a:solidFill>
                <a:schemeClr val="tx1"/>
              </a:solidFill>
            </a:endParaRPr>
          </a:p>
          <a:p>
            <a:r>
              <a:rPr lang="fr-CA" sz="2800" dirty="0"/>
              <a:t>Une approche neutre à l’alimentation</a:t>
            </a:r>
            <a:endParaRPr lang="fr-FR" sz="1400" dirty="0"/>
          </a:p>
          <a:p>
            <a:r>
              <a:rPr lang="fr-FR" sz="2000" dirty="0">
                <a:solidFill>
                  <a:schemeClr val="tx1"/>
                </a:solidFill>
              </a:rPr>
              <a:t>est celle qui présente les aliments comme moralement équivalents et sans jugement. Il est vrai que tous les aliments ne sont pas égaux sur le plan nutritionnel, mais ils devraient l’être moralement. Adopter une approche neutre quand on parle et on enseigne sur l’alimentation aide les individus à établir une relation positive avec son alimentation.</a:t>
            </a:r>
            <a:endParaRPr lang="en-CA" sz="2000" dirty="0"/>
          </a:p>
        </p:txBody>
      </p:sp>
      <p:sp>
        <p:nvSpPr>
          <p:cNvPr id="13" name="Rectangle: Rounded Corners 12">
            <a:extLst>
              <a:ext uri="{FF2B5EF4-FFF2-40B4-BE49-F238E27FC236}">
                <a16:creationId xmlns:a16="http://schemas.microsoft.com/office/drawing/2014/main" id="{8057B784-2649-2638-9E2B-C5D825B4CB0C}"/>
              </a:ext>
            </a:extLst>
          </p:cNvPr>
          <p:cNvSpPr/>
          <p:nvPr/>
        </p:nvSpPr>
        <p:spPr>
          <a:xfrm>
            <a:off x="550944" y="3616281"/>
            <a:ext cx="9046870" cy="2431434"/>
          </a:xfrm>
          <a:prstGeom prst="roundRect">
            <a:avLst/>
          </a:prstGeom>
          <a:solidFill>
            <a:schemeClr val="accent1"/>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CA"/>
          </a:p>
        </p:txBody>
      </p:sp>
      <p:sp>
        <p:nvSpPr>
          <p:cNvPr id="15" name="TextBox 14">
            <a:extLst>
              <a:ext uri="{FF2B5EF4-FFF2-40B4-BE49-F238E27FC236}">
                <a16:creationId xmlns:a16="http://schemas.microsoft.com/office/drawing/2014/main" id="{C1423A3A-375E-E300-7FA7-9D621D693E8A}"/>
              </a:ext>
            </a:extLst>
          </p:cNvPr>
          <p:cNvSpPr txBox="1"/>
          <p:nvPr/>
        </p:nvSpPr>
        <p:spPr>
          <a:xfrm>
            <a:off x="605891" y="3800946"/>
            <a:ext cx="8703638" cy="2062103"/>
          </a:xfrm>
          <a:prstGeom prst="rect">
            <a:avLst/>
          </a:prstGeom>
          <a:noFill/>
        </p:spPr>
        <p:txBody>
          <a:bodyPr wrap="square">
            <a:spAutoFit/>
          </a:bodyPr>
          <a:lstStyle/>
          <a:p>
            <a:r>
              <a:rPr lang="fr-CA" sz="2800" dirty="0"/>
              <a:t>Une approche inclusive des corps </a:t>
            </a:r>
            <a:endParaRPr lang="fr-FR" sz="1400" dirty="0">
              <a:solidFill>
                <a:schemeClr val="tx1"/>
              </a:solidFill>
            </a:endParaRPr>
          </a:p>
          <a:p>
            <a:r>
              <a:rPr lang="fr-FR" sz="2000" dirty="0">
                <a:solidFill>
                  <a:schemeClr val="tx1"/>
                </a:solidFill>
              </a:rPr>
              <a:t>est celle qui donne à toutes les formes et tailles de corps un sentiment d’acceptation. Tous les corps, quelle que soit leur forme ou leur taille, méritent le respect et un traitement équitable. Cette approche contribue à créer un climat favorable qui valorise la diversité, contribue à accroître l’estime de soi et réduit le risque de discrimination.</a:t>
            </a:r>
            <a:endParaRPr lang="en-CA" sz="2000" dirty="0"/>
          </a:p>
        </p:txBody>
      </p:sp>
    </p:spTree>
    <p:extLst>
      <p:ext uri="{BB962C8B-B14F-4D97-AF65-F5344CB8AC3E}">
        <p14:creationId xmlns:p14="http://schemas.microsoft.com/office/powerpoint/2010/main" val="1750858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 name="Isosceles Triangle 14">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8"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9" name="Isosceles Triangle 18">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0" name="Isosceles Triangle 19">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2" name="Rectangle 21">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D510F60-3947-EC1F-9B3D-E40131645486}"/>
              </a:ext>
            </a:extLst>
          </p:cNvPr>
          <p:cNvPicPr>
            <a:picLocks noChangeAspect="1"/>
          </p:cNvPicPr>
          <p:nvPr/>
        </p:nvPicPr>
        <p:blipFill>
          <a:blip r:embed="rId3"/>
          <a:srcRect t="728" r="1" b="5706"/>
          <a:stretch/>
        </p:blipFill>
        <p:spPr>
          <a:xfrm>
            <a:off x="568452" y="571500"/>
            <a:ext cx="11055096" cy="5715000"/>
          </a:xfrm>
          <a:prstGeom prst="rect">
            <a:avLst/>
          </a:prstGeom>
        </p:spPr>
      </p:pic>
    </p:spTree>
    <p:extLst>
      <p:ext uri="{BB962C8B-B14F-4D97-AF65-F5344CB8AC3E}">
        <p14:creationId xmlns:p14="http://schemas.microsoft.com/office/powerpoint/2010/main" val="2561551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BA5EA-20BF-B914-B38F-7C6A18CB14F3}"/>
              </a:ext>
            </a:extLst>
          </p:cNvPr>
          <p:cNvSpPr>
            <a:spLocks noGrp="1"/>
          </p:cNvSpPr>
          <p:nvPr>
            <p:ph type="title"/>
          </p:nvPr>
        </p:nvSpPr>
        <p:spPr/>
        <p:txBody>
          <a:bodyPr>
            <a:normAutofit fontScale="90000"/>
          </a:bodyPr>
          <a:lstStyle/>
          <a:p>
            <a:r>
              <a:rPr lang="fr-CA" dirty="0"/>
              <a:t>Créer un environnement dans lequel tous les enfants et les jeunes se sentent à l’aise</a:t>
            </a:r>
            <a:endParaRPr lang="en-CA" dirty="0"/>
          </a:p>
        </p:txBody>
      </p:sp>
      <p:sp>
        <p:nvSpPr>
          <p:cNvPr id="4" name="Text Placeholder 3">
            <a:extLst>
              <a:ext uri="{FF2B5EF4-FFF2-40B4-BE49-F238E27FC236}">
                <a16:creationId xmlns:a16="http://schemas.microsoft.com/office/drawing/2014/main" id="{721678DF-9465-9428-4E40-8F297E7121DF}"/>
              </a:ext>
            </a:extLst>
          </p:cNvPr>
          <p:cNvSpPr>
            <a:spLocks noGrp="1"/>
          </p:cNvSpPr>
          <p:nvPr>
            <p:ph type="body" idx="1"/>
          </p:nvPr>
        </p:nvSpPr>
        <p:spPr/>
        <p:txBody>
          <a:bodyPr/>
          <a:lstStyle/>
          <a:p>
            <a:r>
              <a:rPr lang="fr-CA" dirty="0"/>
              <a:t>Physique</a:t>
            </a:r>
            <a:endParaRPr lang="en-CA" dirty="0"/>
          </a:p>
        </p:txBody>
      </p:sp>
      <p:sp>
        <p:nvSpPr>
          <p:cNvPr id="5" name="Content Placeholder 4">
            <a:extLst>
              <a:ext uri="{FF2B5EF4-FFF2-40B4-BE49-F238E27FC236}">
                <a16:creationId xmlns:a16="http://schemas.microsoft.com/office/drawing/2014/main" id="{8ACB66C9-3C73-729B-8D52-0CE2F3C3E42C}"/>
              </a:ext>
            </a:extLst>
          </p:cNvPr>
          <p:cNvSpPr>
            <a:spLocks noGrp="1"/>
          </p:cNvSpPr>
          <p:nvPr>
            <p:ph sz="half" idx="2"/>
          </p:nvPr>
        </p:nvSpPr>
        <p:spPr/>
        <p:txBody>
          <a:bodyPr>
            <a:normAutofit fontScale="92500"/>
          </a:bodyPr>
          <a:lstStyle/>
          <a:p>
            <a:r>
              <a:rPr lang="fr-CA" dirty="0"/>
              <a:t>Une place pour s’asseoir et manger avec les autres</a:t>
            </a:r>
          </a:p>
          <a:p>
            <a:r>
              <a:rPr lang="fr-CA" dirty="0"/>
              <a:t>Une espace avec des meubles adaptés à tous les types de corps et toutes les capacités</a:t>
            </a:r>
          </a:p>
          <a:p>
            <a:r>
              <a:rPr lang="fr-CA" dirty="0"/>
              <a:t>Limiter les affiches publicitaires alimentaires</a:t>
            </a:r>
          </a:p>
          <a:p>
            <a:r>
              <a:rPr lang="fr-CA" dirty="0"/>
              <a:t>Limiter les distractions telles que les écrans</a:t>
            </a:r>
          </a:p>
          <a:p>
            <a:r>
              <a:rPr lang="fr-CA" dirty="0"/>
              <a:t>Fournir assez de temps pour manger</a:t>
            </a:r>
          </a:p>
          <a:p>
            <a:endParaRPr lang="fr-CA" dirty="0"/>
          </a:p>
        </p:txBody>
      </p:sp>
      <p:sp>
        <p:nvSpPr>
          <p:cNvPr id="6" name="Text Placeholder 5">
            <a:extLst>
              <a:ext uri="{FF2B5EF4-FFF2-40B4-BE49-F238E27FC236}">
                <a16:creationId xmlns:a16="http://schemas.microsoft.com/office/drawing/2014/main" id="{FFADE1CF-E83B-6CDB-A796-7722CE9D16CF}"/>
              </a:ext>
            </a:extLst>
          </p:cNvPr>
          <p:cNvSpPr>
            <a:spLocks noGrp="1"/>
          </p:cNvSpPr>
          <p:nvPr>
            <p:ph type="body" sz="quarter" idx="3"/>
          </p:nvPr>
        </p:nvSpPr>
        <p:spPr/>
        <p:txBody>
          <a:bodyPr/>
          <a:lstStyle/>
          <a:p>
            <a:r>
              <a:rPr lang="fr-CA" dirty="0"/>
              <a:t>Langage</a:t>
            </a:r>
            <a:endParaRPr lang="en-CA" dirty="0"/>
          </a:p>
        </p:txBody>
      </p:sp>
      <p:sp>
        <p:nvSpPr>
          <p:cNvPr id="7" name="Content Placeholder 6">
            <a:extLst>
              <a:ext uri="{FF2B5EF4-FFF2-40B4-BE49-F238E27FC236}">
                <a16:creationId xmlns:a16="http://schemas.microsoft.com/office/drawing/2014/main" id="{3812B80F-5F3C-66CD-7232-70FC654E6110}"/>
              </a:ext>
            </a:extLst>
          </p:cNvPr>
          <p:cNvSpPr>
            <a:spLocks noGrp="1"/>
          </p:cNvSpPr>
          <p:nvPr>
            <p:ph sz="quarter" idx="4"/>
          </p:nvPr>
        </p:nvSpPr>
        <p:spPr/>
        <p:txBody>
          <a:bodyPr>
            <a:normAutofit fontScale="92500"/>
          </a:bodyPr>
          <a:lstStyle/>
          <a:p>
            <a:r>
              <a:rPr lang="fr-CA" dirty="0"/>
              <a:t>Éviter de faire des commentaires sur les corps </a:t>
            </a:r>
          </a:p>
          <a:p>
            <a:r>
              <a:rPr lang="fr-CA" dirty="0"/>
              <a:t>Appeler les aliments par leur nom actuel </a:t>
            </a:r>
          </a:p>
          <a:p>
            <a:r>
              <a:rPr lang="fr-CA" dirty="0"/>
              <a:t>Ne classer pas les aliments en groupes binaires</a:t>
            </a:r>
          </a:p>
        </p:txBody>
      </p:sp>
    </p:spTree>
    <p:extLst>
      <p:ext uri="{BB962C8B-B14F-4D97-AF65-F5344CB8AC3E}">
        <p14:creationId xmlns:p14="http://schemas.microsoft.com/office/powerpoint/2010/main" val="2366313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2029E-BBBC-CF17-B073-68BD0FBE9C87}"/>
              </a:ext>
            </a:extLst>
          </p:cNvPr>
          <p:cNvSpPr>
            <a:spLocks noGrp="1"/>
          </p:cNvSpPr>
          <p:nvPr>
            <p:ph type="title"/>
          </p:nvPr>
        </p:nvSpPr>
        <p:spPr>
          <a:xfrm>
            <a:off x="677334" y="609600"/>
            <a:ext cx="9092308" cy="1320800"/>
          </a:xfrm>
        </p:spPr>
        <p:txBody>
          <a:bodyPr/>
          <a:lstStyle/>
          <a:p>
            <a:r>
              <a:rPr lang="fr-CA" dirty="0"/>
              <a:t>Proposer des aliments ayant la plus haute valeur nutritive</a:t>
            </a:r>
            <a:endParaRPr lang="en-CA" dirty="0"/>
          </a:p>
        </p:txBody>
      </p:sp>
      <p:pic>
        <p:nvPicPr>
          <p:cNvPr id="7" name="Picture 6">
            <a:extLst>
              <a:ext uri="{FF2B5EF4-FFF2-40B4-BE49-F238E27FC236}">
                <a16:creationId xmlns:a16="http://schemas.microsoft.com/office/drawing/2014/main" id="{136035EA-1E1B-BC0E-36DF-D36A254E7C20}"/>
              </a:ext>
            </a:extLst>
          </p:cNvPr>
          <p:cNvPicPr>
            <a:picLocks noChangeAspect="1"/>
          </p:cNvPicPr>
          <p:nvPr/>
        </p:nvPicPr>
        <p:blipFill>
          <a:blip r:embed="rId3"/>
          <a:stretch>
            <a:fillRect/>
          </a:stretch>
        </p:blipFill>
        <p:spPr>
          <a:xfrm>
            <a:off x="874445" y="1663592"/>
            <a:ext cx="7571724" cy="5080107"/>
          </a:xfrm>
          <a:prstGeom prst="rect">
            <a:avLst/>
          </a:prstGeom>
        </p:spPr>
      </p:pic>
    </p:spTree>
    <p:extLst>
      <p:ext uri="{BB962C8B-B14F-4D97-AF65-F5344CB8AC3E}">
        <p14:creationId xmlns:p14="http://schemas.microsoft.com/office/powerpoint/2010/main" val="24898402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293A3-CCE8-6E04-FAE3-F4B381D1B5CF}"/>
              </a:ext>
            </a:extLst>
          </p:cNvPr>
          <p:cNvSpPr>
            <a:spLocks noGrp="1"/>
          </p:cNvSpPr>
          <p:nvPr>
            <p:ph type="title"/>
          </p:nvPr>
        </p:nvSpPr>
        <p:spPr>
          <a:xfrm>
            <a:off x="677334" y="465221"/>
            <a:ext cx="8596668" cy="1320800"/>
          </a:xfrm>
        </p:spPr>
        <p:txBody>
          <a:bodyPr/>
          <a:lstStyle/>
          <a:p>
            <a:r>
              <a:rPr lang="fr-CA" dirty="0"/>
              <a:t>Des répliques à considérer </a:t>
            </a:r>
            <a:endParaRPr lang="en-CA" dirty="0"/>
          </a:p>
        </p:txBody>
      </p:sp>
      <p:graphicFrame>
        <p:nvGraphicFramePr>
          <p:cNvPr id="4" name="Content Placeholder 3">
            <a:extLst>
              <a:ext uri="{FF2B5EF4-FFF2-40B4-BE49-F238E27FC236}">
                <a16:creationId xmlns:a16="http://schemas.microsoft.com/office/drawing/2014/main" id="{D07F01A0-777C-EC9B-1D20-E3B06B5242A4}"/>
              </a:ext>
            </a:extLst>
          </p:cNvPr>
          <p:cNvGraphicFramePr>
            <a:graphicFrameLocks noGrp="1"/>
          </p:cNvGraphicFramePr>
          <p:nvPr>
            <p:ph idx="1"/>
            <p:extLst>
              <p:ext uri="{D42A27DB-BD31-4B8C-83A1-F6EECF244321}">
                <p14:modId xmlns:p14="http://schemas.microsoft.com/office/powerpoint/2010/main" val="3412021354"/>
              </p:ext>
            </p:extLst>
          </p:nvPr>
        </p:nvGraphicFramePr>
        <p:xfrm>
          <a:off x="501427" y="1160178"/>
          <a:ext cx="9482310" cy="5368601"/>
        </p:xfrm>
        <a:graphic>
          <a:graphicData uri="http://schemas.openxmlformats.org/drawingml/2006/table">
            <a:tbl>
              <a:tblPr firstRow="1" bandRow="1">
                <a:tableStyleId>{5C22544A-7EE6-4342-B048-85BDC9FD1C3A}</a:tableStyleId>
              </a:tblPr>
              <a:tblGrid>
                <a:gridCol w="3160770">
                  <a:extLst>
                    <a:ext uri="{9D8B030D-6E8A-4147-A177-3AD203B41FA5}">
                      <a16:colId xmlns:a16="http://schemas.microsoft.com/office/drawing/2014/main" val="3877422485"/>
                    </a:ext>
                  </a:extLst>
                </a:gridCol>
                <a:gridCol w="3160770">
                  <a:extLst>
                    <a:ext uri="{9D8B030D-6E8A-4147-A177-3AD203B41FA5}">
                      <a16:colId xmlns:a16="http://schemas.microsoft.com/office/drawing/2014/main" val="3742535638"/>
                    </a:ext>
                  </a:extLst>
                </a:gridCol>
                <a:gridCol w="3160770">
                  <a:extLst>
                    <a:ext uri="{9D8B030D-6E8A-4147-A177-3AD203B41FA5}">
                      <a16:colId xmlns:a16="http://schemas.microsoft.com/office/drawing/2014/main" val="101907041"/>
                    </a:ext>
                  </a:extLst>
                </a:gridCol>
              </a:tblGrid>
              <a:tr h="644201">
                <a:tc>
                  <a:txBody>
                    <a:bodyPr/>
                    <a:lstStyle/>
                    <a:p>
                      <a:r>
                        <a:rPr lang="fr-CA" sz="1600" dirty="0"/>
                        <a:t>Si</a:t>
                      </a:r>
                      <a:endParaRPr lang="en-CA" sz="1600" dirty="0"/>
                    </a:p>
                  </a:txBody>
                  <a:tcPr/>
                </a:tc>
                <a:tc>
                  <a:txBody>
                    <a:bodyPr/>
                    <a:lstStyle/>
                    <a:p>
                      <a:r>
                        <a:rPr lang="fr-CA" sz="1600" dirty="0"/>
                        <a:t>Au lieu de répondre… </a:t>
                      </a:r>
                      <a:endParaRPr lang="en-CA" sz="1600" dirty="0"/>
                    </a:p>
                  </a:txBody>
                  <a:tcPr/>
                </a:tc>
                <a:tc>
                  <a:txBody>
                    <a:bodyPr/>
                    <a:lstStyle/>
                    <a:p>
                      <a:r>
                        <a:rPr lang="fr-CA" sz="1600" dirty="0"/>
                        <a:t>Répond leur ceci</a:t>
                      </a:r>
                      <a:endParaRPr lang="en-CA" sz="1600" dirty="0"/>
                    </a:p>
                  </a:txBody>
                  <a:tcPr/>
                </a:tc>
                <a:extLst>
                  <a:ext uri="{0D108BD9-81ED-4DB2-BD59-A6C34878D82A}">
                    <a16:rowId xmlns:a16="http://schemas.microsoft.com/office/drawing/2014/main" val="1291844063"/>
                  </a:ext>
                </a:extLst>
              </a:tr>
              <a:tr h="1602608">
                <a:tc>
                  <a:txBody>
                    <a:bodyPr/>
                    <a:lstStyle/>
                    <a:p>
                      <a:r>
                        <a:rPr lang="fr-CA" sz="2000" dirty="0"/>
                        <a:t>Un élève demande pourquoi le programme n’offre pas des céréales avec des guimauves.</a:t>
                      </a:r>
                    </a:p>
                    <a:p>
                      <a:endParaRPr lang="en-CA" sz="2000" dirty="0"/>
                    </a:p>
                  </a:txBody>
                  <a:tcPr/>
                </a:tc>
                <a:tc>
                  <a:txBody>
                    <a:bodyPr/>
                    <a:lstStyle/>
                    <a:p>
                      <a:r>
                        <a:rPr lang="fr-CA" sz="2000" dirty="0"/>
                        <a:t>Les lignes directrices ne le permettent pas. Ce n’est pas ma faute.</a:t>
                      </a:r>
                      <a:endParaRPr lang="en-CA" sz="2000" dirty="0"/>
                    </a:p>
                  </a:txBody>
                  <a:tcPr/>
                </a:tc>
                <a:tc>
                  <a:txBody>
                    <a:bodyPr/>
                    <a:lstStyle/>
                    <a:p>
                      <a:r>
                        <a:rPr lang="fr-CA" sz="2000" dirty="0"/>
                        <a:t>Les céréales avec les guimauves sont délicieuses mais à l’école notre sélection est ceux-ci.</a:t>
                      </a:r>
                      <a:endParaRPr lang="en-CA" sz="2000" dirty="0"/>
                    </a:p>
                  </a:txBody>
                  <a:tcPr/>
                </a:tc>
                <a:extLst>
                  <a:ext uri="{0D108BD9-81ED-4DB2-BD59-A6C34878D82A}">
                    <a16:rowId xmlns:a16="http://schemas.microsoft.com/office/drawing/2014/main" val="3045230441"/>
                  </a:ext>
                </a:extLst>
              </a:tr>
              <a:tr h="2015582">
                <a:tc>
                  <a:txBody>
                    <a:bodyPr/>
                    <a:lstStyle/>
                    <a:p>
                      <a:r>
                        <a:rPr lang="fr-CA" dirty="0"/>
                        <a:t>Un élève dit le bacon est mon aliment préféré et je pourrais en manger tous les jours. Est-ce qu’on peut l’avoir à l’école?</a:t>
                      </a:r>
                      <a:endParaRPr lang="en-CA" dirty="0"/>
                    </a:p>
                  </a:txBody>
                  <a:tcPr/>
                </a:tc>
                <a:tc>
                  <a:txBody>
                    <a:bodyPr/>
                    <a:lstStyle/>
                    <a:p>
                      <a:r>
                        <a:rPr lang="fr-CA" dirty="0"/>
                        <a:t>On ne devrait pas manger du bacon à chaque jour. Tu vas avoir une attaque de cœur si tu manges tous ce gras. </a:t>
                      </a:r>
                      <a:endParaRPr lang="en-CA"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CA" sz="1800" dirty="0"/>
                        <a:t>Moi aussi j’aime mangé du bacon. Malheureusement, ça ne fait pas parti de notre menu mais quand tu as la chance d’en manger, fait certain de bien le déguster. Il serait aussi très difficile de cuire du bacon pour tous les élèves avec le montant de temps que nous avons pour préparer le déjeuner. </a:t>
                      </a:r>
                      <a:endParaRPr lang="en-CA" sz="1800" dirty="0"/>
                    </a:p>
                  </a:txBody>
                  <a:tcPr/>
                </a:tc>
                <a:extLst>
                  <a:ext uri="{0D108BD9-81ED-4DB2-BD59-A6C34878D82A}">
                    <a16:rowId xmlns:a16="http://schemas.microsoft.com/office/drawing/2014/main" val="2540635673"/>
                  </a:ext>
                </a:extLst>
              </a:tr>
            </a:tbl>
          </a:graphicData>
        </a:graphic>
      </p:graphicFrame>
    </p:spTree>
    <p:extLst>
      <p:ext uri="{BB962C8B-B14F-4D97-AF65-F5344CB8AC3E}">
        <p14:creationId xmlns:p14="http://schemas.microsoft.com/office/powerpoint/2010/main" val="3210808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293A3-CCE8-6E04-FAE3-F4B381D1B5CF}"/>
              </a:ext>
            </a:extLst>
          </p:cNvPr>
          <p:cNvSpPr>
            <a:spLocks noGrp="1"/>
          </p:cNvSpPr>
          <p:nvPr>
            <p:ph type="title"/>
          </p:nvPr>
        </p:nvSpPr>
        <p:spPr>
          <a:xfrm>
            <a:off x="677334" y="465221"/>
            <a:ext cx="8596668" cy="1320800"/>
          </a:xfrm>
        </p:spPr>
        <p:txBody>
          <a:bodyPr/>
          <a:lstStyle/>
          <a:p>
            <a:r>
              <a:rPr lang="fr-CA" dirty="0"/>
              <a:t>Des répliques à considérer </a:t>
            </a:r>
            <a:endParaRPr lang="en-CA" dirty="0"/>
          </a:p>
        </p:txBody>
      </p:sp>
      <p:graphicFrame>
        <p:nvGraphicFramePr>
          <p:cNvPr id="4" name="Content Placeholder 3">
            <a:extLst>
              <a:ext uri="{FF2B5EF4-FFF2-40B4-BE49-F238E27FC236}">
                <a16:creationId xmlns:a16="http://schemas.microsoft.com/office/drawing/2014/main" id="{D07F01A0-777C-EC9B-1D20-E3B06B5242A4}"/>
              </a:ext>
            </a:extLst>
          </p:cNvPr>
          <p:cNvGraphicFramePr>
            <a:graphicFrameLocks noGrp="1"/>
          </p:cNvGraphicFramePr>
          <p:nvPr>
            <p:ph idx="1"/>
            <p:extLst>
              <p:ext uri="{D42A27DB-BD31-4B8C-83A1-F6EECF244321}">
                <p14:modId xmlns:p14="http://schemas.microsoft.com/office/powerpoint/2010/main" val="3327119533"/>
              </p:ext>
            </p:extLst>
          </p:nvPr>
        </p:nvGraphicFramePr>
        <p:xfrm>
          <a:off x="677334" y="1170071"/>
          <a:ext cx="10052049" cy="5618031"/>
        </p:xfrm>
        <a:graphic>
          <a:graphicData uri="http://schemas.openxmlformats.org/drawingml/2006/table">
            <a:tbl>
              <a:tblPr firstRow="1" bandRow="1">
                <a:tableStyleId>{5C22544A-7EE6-4342-B048-85BDC9FD1C3A}</a:tableStyleId>
              </a:tblPr>
              <a:tblGrid>
                <a:gridCol w="3350683">
                  <a:extLst>
                    <a:ext uri="{9D8B030D-6E8A-4147-A177-3AD203B41FA5}">
                      <a16:colId xmlns:a16="http://schemas.microsoft.com/office/drawing/2014/main" val="3877422485"/>
                    </a:ext>
                  </a:extLst>
                </a:gridCol>
                <a:gridCol w="3350683">
                  <a:extLst>
                    <a:ext uri="{9D8B030D-6E8A-4147-A177-3AD203B41FA5}">
                      <a16:colId xmlns:a16="http://schemas.microsoft.com/office/drawing/2014/main" val="3742535638"/>
                    </a:ext>
                  </a:extLst>
                </a:gridCol>
                <a:gridCol w="3350683">
                  <a:extLst>
                    <a:ext uri="{9D8B030D-6E8A-4147-A177-3AD203B41FA5}">
                      <a16:colId xmlns:a16="http://schemas.microsoft.com/office/drawing/2014/main" val="101907041"/>
                    </a:ext>
                  </a:extLst>
                </a:gridCol>
              </a:tblGrid>
              <a:tr h="527871">
                <a:tc>
                  <a:txBody>
                    <a:bodyPr/>
                    <a:lstStyle/>
                    <a:p>
                      <a:r>
                        <a:rPr lang="fr-CA" sz="1600" dirty="0"/>
                        <a:t>Si</a:t>
                      </a:r>
                      <a:endParaRPr lang="en-CA" sz="1600" dirty="0"/>
                    </a:p>
                  </a:txBody>
                  <a:tcPr/>
                </a:tc>
                <a:tc>
                  <a:txBody>
                    <a:bodyPr/>
                    <a:lstStyle/>
                    <a:p>
                      <a:r>
                        <a:rPr lang="fr-CA" sz="1600" dirty="0"/>
                        <a:t>Au lieu de répondre </a:t>
                      </a:r>
                      <a:endParaRPr lang="en-CA" sz="1600" dirty="0"/>
                    </a:p>
                  </a:txBody>
                  <a:tcPr/>
                </a:tc>
                <a:tc>
                  <a:txBody>
                    <a:bodyPr/>
                    <a:lstStyle/>
                    <a:p>
                      <a:r>
                        <a:rPr lang="fr-CA" sz="1600" dirty="0"/>
                        <a:t>Répond leur ceci</a:t>
                      </a:r>
                      <a:endParaRPr lang="en-CA" sz="1600" dirty="0"/>
                    </a:p>
                  </a:txBody>
                  <a:tcPr/>
                </a:tc>
                <a:extLst>
                  <a:ext uri="{0D108BD9-81ED-4DB2-BD59-A6C34878D82A}">
                    <a16:rowId xmlns:a16="http://schemas.microsoft.com/office/drawing/2014/main" val="1291844063"/>
                  </a:ext>
                </a:extLst>
              </a:tr>
              <a:tr h="1651608">
                <a:tc>
                  <a:txBody>
                    <a:bodyPr/>
                    <a:lstStyle/>
                    <a:p>
                      <a:r>
                        <a:rPr lang="fr-CA" dirty="0"/>
                        <a:t>Un élève partage avec vous que sa mère lui a dit que le lait de vache n’est pas bon pour la santé.</a:t>
                      </a:r>
                      <a:endParaRPr lang="en-CA" dirty="0"/>
                    </a:p>
                  </a:txBody>
                  <a:tcPr/>
                </a:tc>
                <a:tc>
                  <a:txBody>
                    <a:bodyPr/>
                    <a:lstStyle/>
                    <a:p>
                      <a:r>
                        <a:rPr lang="fr-CA" dirty="0"/>
                        <a:t>Que tu us es d’accord ou n’est pas d’accord avec le point soulevé. </a:t>
                      </a:r>
                      <a:endParaRPr lang="en-CA" dirty="0"/>
                    </a:p>
                  </a:txBody>
                  <a:tcPr/>
                </a:tc>
                <a:tc>
                  <a:txBody>
                    <a:bodyPr/>
                    <a:lstStyle/>
                    <a:p>
                      <a:r>
                        <a:rPr lang="fr-CA" dirty="0"/>
                        <a:t>Il existe toutes sortes d’aliments et il y a diverses raisons pourquoi certaines familles/individus choisissent de manger certains aliments et pas d’autres. Le plus important est de s’occuper de soi-même et ne pas être inquiet des choix des autres. </a:t>
                      </a:r>
                      <a:endParaRPr lang="en-CA" dirty="0"/>
                    </a:p>
                  </a:txBody>
                  <a:tcPr/>
                </a:tc>
                <a:extLst>
                  <a:ext uri="{0D108BD9-81ED-4DB2-BD59-A6C34878D82A}">
                    <a16:rowId xmlns:a16="http://schemas.microsoft.com/office/drawing/2014/main" val="3045230441"/>
                  </a:ext>
                </a:extLst>
              </a:tr>
              <a:tr h="1651608">
                <a:tc>
                  <a:txBody>
                    <a:bodyPr/>
                    <a:lstStyle/>
                    <a:p>
                      <a:r>
                        <a:rPr lang="fr-CA" sz="2000" dirty="0"/>
                        <a:t>Un élève mentionne qu’il a mangé une brioche à la cannelle pour déjeuner l’autre jour et demande si on pourrait avoir ça une journée.  </a:t>
                      </a:r>
                      <a:endParaRPr lang="en-CA" sz="2000" dirty="0"/>
                    </a:p>
                  </a:txBody>
                  <a:tcPr/>
                </a:tc>
                <a:tc>
                  <a:txBody>
                    <a:bodyPr/>
                    <a:lstStyle/>
                    <a:p>
                      <a:r>
                        <a:rPr lang="fr-CA" sz="2000" dirty="0"/>
                        <a:t>Les brioches à la cannelle sont remplies de sucre et ne sont pas bon pour la santé. On ne peut pas les servir.</a:t>
                      </a:r>
                      <a:endParaRPr lang="en-CA" sz="2000" dirty="0"/>
                    </a:p>
                  </a:txBody>
                  <a:tcPr/>
                </a:tc>
                <a:tc>
                  <a:txBody>
                    <a:bodyPr/>
                    <a:lstStyle/>
                    <a:p>
                      <a:r>
                        <a:rPr lang="fr-CA" sz="2000" dirty="0"/>
                        <a:t>Les brioches à la cannelle sont délicieuses mais ne font pas parti de notre menu. Si tu aimes la cannelle, peut-être on peut essayer d’avoir la cannelle disponible pour ajouter à nos pommes coupées. </a:t>
                      </a:r>
                      <a:endParaRPr lang="en-CA" sz="2000" dirty="0"/>
                    </a:p>
                  </a:txBody>
                  <a:tcPr/>
                </a:tc>
                <a:extLst>
                  <a:ext uri="{0D108BD9-81ED-4DB2-BD59-A6C34878D82A}">
                    <a16:rowId xmlns:a16="http://schemas.microsoft.com/office/drawing/2014/main" val="1134700259"/>
                  </a:ext>
                </a:extLst>
              </a:tr>
            </a:tbl>
          </a:graphicData>
        </a:graphic>
      </p:graphicFrame>
    </p:spTree>
    <p:extLst>
      <p:ext uri="{BB962C8B-B14F-4D97-AF65-F5344CB8AC3E}">
        <p14:creationId xmlns:p14="http://schemas.microsoft.com/office/powerpoint/2010/main" val="3541411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 name="Isosceles Triangle 14">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8"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9" name="Isosceles Triangle 18">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0" name="Isosceles Triangle 19">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useBgFill="1">
        <p:nvSpPr>
          <p:cNvPr id="22" name="Rectangle 21">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A4E2B0-BA7D-D96A-7319-8E45ACEED4F9}"/>
              </a:ext>
            </a:extLst>
          </p:cNvPr>
          <p:cNvSpPr>
            <a:spLocks noGrp="1"/>
          </p:cNvSpPr>
          <p:nvPr>
            <p:ph type="title"/>
          </p:nvPr>
        </p:nvSpPr>
        <p:spPr>
          <a:xfrm>
            <a:off x="1286933" y="609600"/>
            <a:ext cx="10197494" cy="1099457"/>
          </a:xfrm>
        </p:spPr>
        <p:txBody>
          <a:bodyPr vert="horz" lIns="91440" tIns="45720" rIns="91440" bIns="45720" rtlCol="0" anchor="t">
            <a:normAutofit/>
          </a:bodyPr>
          <a:lstStyle/>
          <a:p>
            <a:pPr>
              <a:lnSpc>
                <a:spcPct val="90000"/>
              </a:lnSpc>
            </a:pPr>
            <a:r>
              <a:rPr lang="en-US"/>
              <a:t>Encourager les enfants et les jeunes à être attentifs à leurs signaux de faim et de satiété</a:t>
            </a:r>
          </a:p>
        </p:txBody>
      </p:sp>
      <p:sp>
        <p:nvSpPr>
          <p:cNvPr id="24" name="Isosceles Triangle 23">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6" name="Isosceles Triangle 25">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 name="TextBox 2">
            <a:extLst>
              <a:ext uri="{FF2B5EF4-FFF2-40B4-BE49-F238E27FC236}">
                <a16:creationId xmlns:a16="http://schemas.microsoft.com/office/drawing/2014/main" id="{75362253-939F-8D16-76F3-07988C92418C}"/>
              </a:ext>
            </a:extLst>
          </p:cNvPr>
          <p:cNvSpPr txBox="1"/>
          <p:nvPr/>
        </p:nvSpPr>
        <p:spPr>
          <a:xfrm>
            <a:off x="1229226" y="4927601"/>
            <a:ext cx="9733547" cy="1077218"/>
          </a:xfrm>
          <a:prstGeom prst="rect">
            <a:avLst/>
          </a:prstGeom>
          <a:noFill/>
        </p:spPr>
        <p:txBody>
          <a:bodyPr wrap="square" rtlCol="0">
            <a:spAutoFit/>
          </a:bodyPr>
          <a:lstStyle/>
          <a:p>
            <a:pPr>
              <a:spcAft>
                <a:spcPts val="600"/>
              </a:spcAft>
            </a:pPr>
            <a:endParaRPr lang="fr-CA" dirty="0">
              <a:ea typeface="Calibri"/>
              <a:cs typeface="Calibri"/>
            </a:endParaRPr>
          </a:p>
          <a:p>
            <a:pPr>
              <a:spcAft>
                <a:spcPts val="600"/>
              </a:spcAft>
            </a:pPr>
            <a:endParaRPr lang="fr-CA">
              <a:ea typeface="Calibri"/>
              <a:cs typeface="Calibri"/>
            </a:endParaRPr>
          </a:p>
          <a:p>
            <a:endParaRPr lang="en-CA" dirty="0"/>
          </a:p>
        </p:txBody>
      </p:sp>
      <p:graphicFrame>
        <p:nvGraphicFramePr>
          <p:cNvPr id="6" name="Content Placeholder 2">
            <a:extLst>
              <a:ext uri="{FF2B5EF4-FFF2-40B4-BE49-F238E27FC236}">
                <a16:creationId xmlns:a16="http://schemas.microsoft.com/office/drawing/2014/main" id="{D5FFCB5E-D314-E8D8-7BE7-32AAC00EC1A5}"/>
              </a:ext>
            </a:extLst>
          </p:cNvPr>
          <p:cNvGraphicFramePr/>
          <p:nvPr>
            <p:extLst>
              <p:ext uri="{D42A27DB-BD31-4B8C-83A1-F6EECF244321}">
                <p14:modId xmlns:p14="http://schemas.microsoft.com/office/powerpoint/2010/main" val="557049896"/>
              </p:ext>
            </p:extLst>
          </p:nvPr>
        </p:nvGraphicFramePr>
        <p:xfrm>
          <a:off x="1286932" y="1652693"/>
          <a:ext cx="10062469" cy="51070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23850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BE9D4C4-9FA3-4885-A769-301639CC7A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8" name="Freeform: Shape 17">
            <a:extLst>
              <a:ext uri="{FF2B5EF4-FFF2-40B4-BE49-F238E27FC236}">
                <a16:creationId xmlns:a16="http://schemas.microsoft.com/office/drawing/2014/main" id="{4524F065-9F7C-400C-9A20-B343BFAA6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2627" y="-4"/>
            <a:ext cx="8139373" cy="6858000"/>
          </a:xfrm>
          <a:custGeom>
            <a:avLst/>
            <a:gdLst>
              <a:gd name="connsiteX0" fmla="*/ 5181344 w 8139373"/>
              <a:gd name="connsiteY0" fmla="*/ 0 h 6858000"/>
              <a:gd name="connsiteX1" fmla="*/ 8139373 w 8139373"/>
              <a:gd name="connsiteY1" fmla="*/ 0 h 6858000"/>
              <a:gd name="connsiteX2" fmla="*/ 8139373 w 8139373"/>
              <a:gd name="connsiteY2" fmla="*/ 6858000 h 6858000"/>
              <a:gd name="connsiteX3" fmla="*/ 0 w 813937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139373" h="6858000">
                <a:moveTo>
                  <a:pt x="5181344" y="0"/>
                </a:moveTo>
                <a:lnTo>
                  <a:pt x="8139373" y="0"/>
                </a:lnTo>
                <a:lnTo>
                  <a:pt x="8139373"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E021274-158E-C91A-D55B-E95A7AE6ABA6}"/>
              </a:ext>
            </a:extLst>
          </p:cNvPr>
          <p:cNvSpPr>
            <a:spLocks noGrp="1"/>
          </p:cNvSpPr>
          <p:nvPr>
            <p:ph type="title"/>
          </p:nvPr>
        </p:nvSpPr>
        <p:spPr>
          <a:xfrm>
            <a:off x="677334" y="1176489"/>
            <a:ext cx="4016586" cy="1508469"/>
          </a:xfrm>
        </p:spPr>
        <p:txBody>
          <a:bodyPr anchor="ctr">
            <a:normAutofit/>
          </a:bodyPr>
          <a:lstStyle/>
          <a:p>
            <a:r>
              <a:rPr lang="fr-CA" sz="4000" dirty="0"/>
              <a:t>Communications </a:t>
            </a:r>
            <a:endParaRPr lang="en-CA" sz="4000" dirty="0"/>
          </a:p>
        </p:txBody>
      </p:sp>
      <p:sp>
        <p:nvSpPr>
          <p:cNvPr id="20" name="Isosceles Triangle 19">
            <a:extLst>
              <a:ext uri="{FF2B5EF4-FFF2-40B4-BE49-F238E27FC236}">
                <a16:creationId xmlns:a16="http://schemas.microsoft.com/office/drawing/2014/main" id="{7EB6695E-BED5-4DA3-8C9B-AD301AEF47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35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 name="Content Placeholder 2">
            <a:extLst>
              <a:ext uri="{FF2B5EF4-FFF2-40B4-BE49-F238E27FC236}">
                <a16:creationId xmlns:a16="http://schemas.microsoft.com/office/drawing/2014/main" id="{262F3811-35B1-7EC0-2996-C298C8D6F7E4}"/>
              </a:ext>
            </a:extLst>
          </p:cNvPr>
          <p:cNvSpPr>
            <a:spLocks noGrp="1"/>
          </p:cNvSpPr>
          <p:nvPr>
            <p:ph idx="1"/>
          </p:nvPr>
        </p:nvSpPr>
        <p:spPr>
          <a:xfrm>
            <a:off x="677334" y="2795618"/>
            <a:ext cx="3749061" cy="3005289"/>
          </a:xfrm>
        </p:spPr>
        <p:txBody>
          <a:bodyPr>
            <a:normAutofit/>
          </a:bodyPr>
          <a:lstStyle/>
          <a:p>
            <a:endParaRPr lang="fr-CA" sz="1600" dirty="0"/>
          </a:p>
          <a:p>
            <a:r>
              <a:rPr lang="fr-CA" sz="2400" dirty="0"/>
              <a:t>Utiliser du langage neutre relié à l’alimentation </a:t>
            </a:r>
          </a:p>
          <a:p>
            <a:r>
              <a:rPr lang="fr-CA" sz="2400" dirty="0"/>
              <a:t>Inclure des images qui représentent la diversité corporelle </a:t>
            </a:r>
          </a:p>
        </p:txBody>
      </p:sp>
      <p:sp>
        <p:nvSpPr>
          <p:cNvPr id="22" name="Freeform: Shape 21">
            <a:extLst>
              <a:ext uri="{FF2B5EF4-FFF2-40B4-BE49-F238E27FC236}">
                <a16:creationId xmlns:a16="http://schemas.microsoft.com/office/drawing/2014/main" id="{46DB9E65-E072-43AF-A8C9-9744BA0CC2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6867" y="6"/>
            <a:ext cx="4831627" cy="4520011"/>
          </a:xfrm>
          <a:custGeom>
            <a:avLst/>
            <a:gdLst>
              <a:gd name="connsiteX0" fmla="*/ 0 w 4831627"/>
              <a:gd name="connsiteY0" fmla="*/ 0 h 4520011"/>
              <a:gd name="connsiteX1" fmla="*/ 4831627 w 4831627"/>
              <a:gd name="connsiteY1" fmla="*/ 0 h 4520011"/>
              <a:gd name="connsiteX2" fmla="*/ 1416677 w 4831627"/>
              <a:gd name="connsiteY2" fmla="*/ 4520011 h 4520011"/>
            </a:gdLst>
            <a:ahLst/>
            <a:cxnLst>
              <a:cxn ang="0">
                <a:pos x="connsiteX0" y="connsiteY0"/>
              </a:cxn>
              <a:cxn ang="0">
                <a:pos x="connsiteX1" y="connsiteY1"/>
              </a:cxn>
              <a:cxn ang="0">
                <a:pos x="connsiteX2" y="connsiteY2"/>
              </a:cxn>
            </a:cxnLst>
            <a:rect l="l" t="t" r="r" b="b"/>
            <a:pathLst>
              <a:path w="4831627" h="4520011">
                <a:moveTo>
                  <a:pt x="0" y="0"/>
                </a:moveTo>
                <a:lnTo>
                  <a:pt x="4831627" y="0"/>
                </a:lnTo>
                <a:lnTo>
                  <a:pt x="1416677" y="452001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Graphic 8" descr="Phone Vibration outline">
            <a:extLst>
              <a:ext uri="{FF2B5EF4-FFF2-40B4-BE49-F238E27FC236}">
                <a16:creationId xmlns:a16="http://schemas.microsoft.com/office/drawing/2014/main" id="{E3AE9AF8-4F57-F1D1-6D95-3F7D120BC7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78272" y="313741"/>
            <a:ext cx="1885599" cy="1885599"/>
          </a:xfrm>
          <a:prstGeom prst="rect">
            <a:avLst/>
          </a:prstGeom>
        </p:spPr>
      </p:pic>
      <p:pic>
        <p:nvPicPr>
          <p:cNvPr id="11" name="Graphic 10" descr="Document with solid fill">
            <a:extLst>
              <a:ext uri="{FF2B5EF4-FFF2-40B4-BE49-F238E27FC236}">
                <a16:creationId xmlns:a16="http://schemas.microsoft.com/office/drawing/2014/main" id="{2A6473F0-8480-DD8F-2668-DD6ABA4F745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98767" y="2312894"/>
            <a:ext cx="3579906" cy="3579906"/>
          </a:xfrm>
          <a:prstGeom prst="rect">
            <a:avLst/>
          </a:prstGeom>
        </p:spPr>
      </p:pic>
    </p:spTree>
    <p:extLst>
      <p:ext uri="{BB962C8B-B14F-4D97-AF65-F5344CB8AC3E}">
        <p14:creationId xmlns:p14="http://schemas.microsoft.com/office/powerpoint/2010/main" val="12950030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50E56A2-5D3B-445A-1115-8DCB16863782}"/>
              </a:ext>
            </a:extLst>
          </p:cNvPr>
          <p:cNvSpPr>
            <a:spLocks noGrp="1"/>
          </p:cNvSpPr>
          <p:nvPr>
            <p:ph type="title"/>
          </p:nvPr>
        </p:nvSpPr>
        <p:spPr>
          <a:xfrm>
            <a:off x="4186990" y="1685042"/>
            <a:ext cx="6051884" cy="1330379"/>
          </a:xfrm>
        </p:spPr>
        <p:txBody>
          <a:bodyPr vert="horz" lIns="91440" tIns="45720" rIns="91440" bIns="45720" rtlCol="0" anchor="b">
            <a:normAutofit/>
          </a:bodyPr>
          <a:lstStyle/>
          <a:p>
            <a:r>
              <a:rPr lang="en-US" sz="6000" b="1" dirty="0"/>
              <a:t>Études de </a:t>
            </a:r>
            <a:r>
              <a:rPr lang="en-US" sz="6000" b="1" dirty="0" err="1"/>
              <a:t>cas</a:t>
            </a:r>
            <a:endParaRPr lang="en-US" sz="6000" b="1" kern="1200" dirty="0">
              <a:solidFill>
                <a:schemeClr val="accent1"/>
              </a:solidFill>
              <a:latin typeface="+mj-lt"/>
              <a:ea typeface="+mj-ea"/>
              <a:cs typeface="+mj-cs"/>
            </a:endParaRPr>
          </a:p>
        </p:txBody>
      </p:sp>
      <p:pic>
        <p:nvPicPr>
          <p:cNvPr id="6" name="Graphic 5" descr="Open book with solid fill">
            <a:extLst>
              <a:ext uri="{FF2B5EF4-FFF2-40B4-BE49-F238E27FC236}">
                <a16:creationId xmlns:a16="http://schemas.microsoft.com/office/drawing/2014/main" id="{D5BD52E5-6A19-4A96-8ED1-2420F2543B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98800" y="3429000"/>
            <a:ext cx="2220548" cy="2220548"/>
          </a:xfrm>
          <a:prstGeom prst="rect">
            <a:avLst/>
          </a:prstGeom>
        </p:spPr>
      </p:pic>
      <p:pic>
        <p:nvPicPr>
          <p:cNvPr id="22" name="Graphic 21" descr="Meeting with solid fill">
            <a:extLst>
              <a:ext uri="{FF2B5EF4-FFF2-40B4-BE49-F238E27FC236}">
                <a16:creationId xmlns:a16="http://schemas.microsoft.com/office/drawing/2014/main" id="{AA85440A-CEC1-09B3-7032-603812588F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93922" y="3244642"/>
            <a:ext cx="1859768" cy="1859768"/>
          </a:xfrm>
          <a:prstGeom prst="rect">
            <a:avLst/>
          </a:prstGeom>
        </p:spPr>
      </p:pic>
      <p:pic>
        <p:nvPicPr>
          <p:cNvPr id="25" name="Graphic 24" descr="Chat with solid fill">
            <a:extLst>
              <a:ext uri="{FF2B5EF4-FFF2-40B4-BE49-F238E27FC236}">
                <a16:creationId xmlns:a16="http://schemas.microsoft.com/office/drawing/2014/main" id="{0E51F800-7875-20DD-A16F-8FEF4738BAA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87184" y="1455821"/>
            <a:ext cx="2443780" cy="2791447"/>
          </a:xfrm>
          <a:prstGeom prst="rect">
            <a:avLst/>
          </a:prstGeom>
        </p:spPr>
      </p:pic>
    </p:spTree>
    <p:extLst>
      <p:ext uri="{BB962C8B-B14F-4D97-AF65-F5344CB8AC3E}">
        <p14:creationId xmlns:p14="http://schemas.microsoft.com/office/powerpoint/2010/main" val="2594515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B7CB83A-1E0F-2C57-6EC8-2D3AABE4F4B7}"/>
              </a:ext>
            </a:extLst>
          </p:cNvPr>
          <p:cNvSpPr>
            <a:spLocks noGrp="1"/>
          </p:cNvSpPr>
          <p:nvPr>
            <p:ph type="title"/>
          </p:nvPr>
        </p:nvSpPr>
        <p:spPr>
          <a:xfrm>
            <a:off x="874445" y="1312746"/>
            <a:ext cx="3367359" cy="5224724"/>
          </a:xfrm>
        </p:spPr>
        <p:txBody>
          <a:bodyPr anchor="ctr">
            <a:normAutofit/>
          </a:bodyPr>
          <a:lstStyle/>
          <a:p>
            <a:r>
              <a:rPr lang="fr-CA" dirty="0"/>
              <a:t>Diététistes en santé publique de l’Ontario </a:t>
            </a:r>
            <a:endParaRPr lang="en-CA" dirty="0"/>
          </a:p>
        </p:txBody>
      </p:sp>
      <p:sp>
        <p:nvSpPr>
          <p:cNvPr id="3" name="Content Placeholder 2">
            <a:extLst>
              <a:ext uri="{FF2B5EF4-FFF2-40B4-BE49-F238E27FC236}">
                <a16:creationId xmlns:a16="http://schemas.microsoft.com/office/drawing/2014/main" id="{97A5DF21-1100-F9A2-B8F3-5A0FB0DDE265}"/>
              </a:ext>
            </a:extLst>
          </p:cNvPr>
          <p:cNvSpPr>
            <a:spLocks noGrp="1"/>
          </p:cNvSpPr>
          <p:nvPr>
            <p:ph idx="1"/>
          </p:nvPr>
        </p:nvSpPr>
        <p:spPr>
          <a:xfrm>
            <a:off x="4654295" y="785551"/>
            <a:ext cx="4619706" cy="5224724"/>
          </a:xfrm>
        </p:spPr>
        <p:txBody>
          <a:bodyPr anchor="ctr">
            <a:normAutofit/>
          </a:bodyPr>
          <a:lstStyle/>
          <a:p>
            <a:r>
              <a:rPr lang="fr-CA" dirty="0"/>
              <a:t>Une association provinciale qui représente la voix des diététistes professionnelles qui travaille dans notre système de santé publique</a:t>
            </a:r>
          </a:p>
          <a:p>
            <a:r>
              <a:rPr lang="fr-CA" dirty="0"/>
              <a:t>9 neuf groupes de travail  </a:t>
            </a:r>
          </a:p>
          <a:p>
            <a:pPr lvl="1"/>
            <a:r>
              <a:rPr lang="fr-CA" dirty="0"/>
              <a:t>Développer des ressources</a:t>
            </a:r>
          </a:p>
          <a:p>
            <a:pPr lvl="1"/>
            <a:r>
              <a:rPr lang="fr-CA" dirty="0"/>
              <a:t>Plaidoyer pour des causes relié à la nutrition</a:t>
            </a:r>
          </a:p>
          <a:p>
            <a:pPr lvl="1"/>
            <a:r>
              <a:rPr lang="fr-CA" dirty="0"/>
              <a:t>Fournir des consultations sur des politiques et des programmes</a:t>
            </a:r>
          </a:p>
          <a:p>
            <a:pPr lvl="1"/>
            <a:r>
              <a:rPr lang="fr-CA" dirty="0"/>
              <a:t>Membres actifs de groupe provinciaux</a:t>
            </a:r>
          </a:p>
        </p:txBody>
      </p:sp>
      <p:pic>
        <p:nvPicPr>
          <p:cNvPr id="4" name="Google Shape;83;p16" descr="A black background with green text&#10;&#10;Description automatically generated">
            <a:extLst>
              <a:ext uri="{FF2B5EF4-FFF2-40B4-BE49-F238E27FC236}">
                <a16:creationId xmlns:a16="http://schemas.microsoft.com/office/drawing/2014/main" id="{6BD0B44A-86E9-F215-0C8B-F5F757410F9B}"/>
              </a:ext>
            </a:extLst>
          </p:cNvPr>
          <p:cNvPicPr>
            <a:picLocks noChangeAspect="1"/>
          </p:cNvPicPr>
          <p:nvPr/>
        </p:nvPicPr>
        <p:blipFill>
          <a:blip r:embed="rId3"/>
          <a:stretch>
            <a:fillRect/>
          </a:stretch>
        </p:blipFill>
        <p:spPr>
          <a:xfrm>
            <a:off x="447003" y="1661996"/>
            <a:ext cx="3588555" cy="1058623"/>
          </a:xfrm>
          <a:prstGeom prst="rect">
            <a:avLst/>
          </a:prstGeom>
          <a:noFill/>
        </p:spPr>
      </p:pic>
    </p:spTree>
    <p:extLst>
      <p:ext uri="{BB962C8B-B14F-4D97-AF65-F5344CB8AC3E}">
        <p14:creationId xmlns:p14="http://schemas.microsoft.com/office/powerpoint/2010/main" val="33741170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E45BE-2B17-8301-F45E-D0597EA84F8C}"/>
              </a:ext>
            </a:extLst>
          </p:cNvPr>
          <p:cNvSpPr>
            <a:spLocks noGrp="1"/>
          </p:cNvSpPr>
          <p:nvPr>
            <p:ph type="title"/>
          </p:nvPr>
        </p:nvSpPr>
        <p:spPr>
          <a:xfrm>
            <a:off x="472851" y="2577867"/>
            <a:ext cx="9296791" cy="3566160"/>
          </a:xfrm>
        </p:spPr>
        <p:txBody>
          <a:bodyPr vert="horz" lIns="91440" tIns="45720" rIns="91440" bIns="45720" rtlCol="0" anchor="b">
            <a:normAutofit fontScale="90000"/>
          </a:bodyPr>
          <a:lstStyle/>
          <a:p>
            <a:r>
              <a:rPr lang="fr-CA" sz="5400" b="1" dirty="0"/>
              <a:t>Un bénévole vous informe que la plupart des élèves, surtout les plus vieux, demandent toujours d’avoir deux ou plus muffins lorsqu’ils sont offerts. Ce déjeuner est aussi accompagné de fruits et de yogourts.</a:t>
            </a:r>
          </a:p>
        </p:txBody>
      </p:sp>
    </p:spTree>
    <p:extLst>
      <p:ext uri="{BB962C8B-B14F-4D97-AF65-F5344CB8AC3E}">
        <p14:creationId xmlns:p14="http://schemas.microsoft.com/office/powerpoint/2010/main" val="6762815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50E56A2-5D3B-445A-1115-8DCB16863782}"/>
              </a:ext>
            </a:extLst>
          </p:cNvPr>
          <p:cNvSpPr>
            <a:spLocks noGrp="1"/>
          </p:cNvSpPr>
          <p:nvPr>
            <p:ph type="title"/>
          </p:nvPr>
        </p:nvSpPr>
        <p:spPr/>
        <p:txBody>
          <a:bodyPr vert="horz" lIns="91440" tIns="45720" rIns="91440" bIns="45720" rtlCol="0" anchor="b">
            <a:noAutofit/>
          </a:bodyPr>
          <a:lstStyle/>
          <a:p>
            <a:r>
              <a:rPr lang="fr-CA" sz="6600" b="1" kern="1200" dirty="0">
                <a:solidFill>
                  <a:schemeClr val="accent1"/>
                </a:solidFill>
                <a:latin typeface="+mj-lt"/>
                <a:ea typeface="+mj-ea"/>
                <a:cs typeface="+mj-cs"/>
              </a:rPr>
              <a:t>Pour en savoir plus</a:t>
            </a:r>
          </a:p>
        </p:txBody>
      </p:sp>
      <p:graphicFrame>
        <p:nvGraphicFramePr>
          <p:cNvPr id="12" name="Content Placeholder 6">
            <a:extLst>
              <a:ext uri="{FF2B5EF4-FFF2-40B4-BE49-F238E27FC236}">
                <a16:creationId xmlns:a16="http://schemas.microsoft.com/office/drawing/2014/main" id="{C57EE365-7CC2-5AE7-B593-431D7C17CD34}"/>
              </a:ext>
            </a:extLst>
          </p:cNvPr>
          <p:cNvGraphicFramePr>
            <a:graphicFrameLocks noGrp="1"/>
          </p:cNvGraphicFramePr>
          <p:nvPr>
            <p:ph idx="1"/>
            <p:extLst>
              <p:ext uri="{D42A27DB-BD31-4B8C-83A1-F6EECF244321}">
                <p14:modId xmlns:p14="http://schemas.microsoft.com/office/powerpoint/2010/main" val="3390233525"/>
              </p:ext>
            </p:extLst>
          </p:nvPr>
        </p:nvGraphicFramePr>
        <p:xfrm>
          <a:off x="1163546" y="2203426"/>
          <a:ext cx="8596668" cy="38807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886897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 name="Isosceles Triangle 13">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8" name="Isosceles Triangle 17">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9" name="Isosceles Triangle 18">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le 1">
            <a:extLst>
              <a:ext uri="{FF2B5EF4-FFF2-40B4-BE49-F238E27FC236}">
                <a16:creationId xmlns:a16="http://schemas.microsoft.com/office/drawing/2014/main" id="{A1BAE67D-5C82-556E-2DF0-DBB7F6E50BDD}"/>
              </a:ext>
            </a:extLst>
          </p:cNvPr>
          <p:cNvSpPr>
            <a:spLocks noGrp="1"/>
          </p:cNvSpPr>
          <p:nvPr>
            <p:ph type="title"/>
          </p:nvPr>
        </p:nvSpPr>
        <p:spPr>
          <a:xfrm>
            <a:off x="4974337" y="1265314"/>
            <a:ext cx="4299666" cy="3249131"/>
          </a:xfrm>
        </p:spPr>
        <p:txBody>
          <a:bodyPr vert="horz" lIns="91440" tIns="45720" rIns="91440" bIns="45720" rtlCol="0" anchor="b">
            <a:normAutofit/>
          </a:bodyPr>
          <a:lstStyle/>
          <a:p>
            <a:r>
              <a:rPr lang="en-US" sz="5400" kern="1200" dirty="0">
                <a:solidFill>
                  <a:schemeClr val="accent1"/>
                </a:solidFill>
                <a:latin typeface="+mj-lt"/>
                <a:ea typeface="+mj-ea"/>
                <a:cs typeface="+mj-cs"/>
              </a:rPr>
              <a:t>Merci et questions</a:t>
            </a:r>
          </a:p>
        </p:txBody>
      </p:sp>
      <p:sp>
        <p:nvSpPr>
          <p:cNvPr id="21" name="Isosceles Triangle 20">
            <a:extLst>
              <a:ext uri="{FF2B5EF4-FFF2-40B4-BE49-F238E27FC236}">
                <a16:creationId xmlns:a16="http://schemas.microsoft.com/office/drawing/2014/main" id="{5A7802B6-FF37-40CF-A7E2-6F2A0D9A9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pic>
        <p:nvPicPr>
          <p:cNvPr id="4" name="Content Placeholder 9" descr="Badge Heart with solid fill">
            <a:extLst>
              <a:ext uri="{FF2B5EF4-FFF2-40B4-BE49-F238E27FC236}">
                <a16:creationId xmlns:a16="http://schemas.microsoft.com/office/drawing/2014/main" id="{82CA1138-FCA7-AC86-6B79-415CD54565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8604" y="1550139"/>
            <a:ext cx="3765692" cy="3765692"/>
          </a:xfrm>
          <a:prstGeom prst="rect">
            <a:avLst/>
          </a:prstGeom>
        </p:spPr>
      </p:pic>
    </p:spTree>
    <p:extLst>
      <p:ext uri="{BB962C8B-B14F-4D97-AF65-F5344CB8AC3E}">
        <p14:creationId xmlns:p14="http://schemas.microsoft.com/office/powerpoint/2010/main" val="2805557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60479-0953-F50E-5DF1-07769C74D882}"/>
              </a:ext>
            </a:extLst>
          </p:cNvPr>
          <p:cNvSpPr>
            <a:spLocks noGrp="1"/>
          </p:cNvSpPr>
          <p:nvPr>
            <p:ph type="title"/>
          </p:nvPr>
        </p:nvSpPr>
        <p:spPr/>
        <p:txBody>
          <a:bodyPr/>
          <a:lstStyle/>
          <a:p>
            <a:r>
              <a:rPr lang="fr-CA" dirty="0"/>
              <a:t>Sources</a:t>
            </a:r>
            <a:endParaRPr lang="en-CA" dirty="0"/>
          </a:p>
        </p:txBody>
      </p:sp>
      <p:sp>
        <p:nvSpPr>
          <p:cNvPr id="3" name="Content Placeholder 2">
            <a:extLst>
              <a:ext uri="{FF2B5EF4-FFF2-40B4-BE49-F238E27FC236}">
                <a16:creationId xmlns:a16="http://schemas.microsoft.com/office/drawing/2014/main" id="{57F22E23-F78B-94F2-94E2-2CA4200BF39D}"/>
              </a:ext>
            </a:extLst>
          </p:cNvPr>
          <p:cNvSpPr>
            <a:spLocks noGrp="1"/>
          </p:cNvSpPr>
          <p:nvPr>
            <p:ph idx="1"/>
          </p:nvPr>
        </p:nvSpPr>
        <p:spPr>
          <a:xfrm>
            <a:off x="731520" y="1368109"/>
            <a:ext cx="8596668" cy="4310020"/>
          </a:xfrm>
        </p:spPr>
        <p:txBody>
          <a:bodyPr>
            <a:normAutofit fontScale="70000" lnSpcReduction="20000"/>
          </a:bodyPr>
          <a:lstStyle/>
          <a:p>
            <a:r>
              <a:rPr lang="en-CA" dirty="0">
                <a:hlinkClick r:id="rId3"/>
              </a:rPr>
              <a:t>Division of resphttps://www.ellynsatterinstitute.org/how-to-feed/the-division-of-responsibility-in-feeding/</a:t>
            </a:r>
            <a:endParaRPr lang="en-CA" dirty="0"/>
          </a:p>
          <a:p>
            <a:r>
              <a:rPr lang="en-CA" dirty="0">
                <a:hlinkClick r:id="rId4"/>
              </a:rPr>
              <a:t>https://www.ontario.ca/</a:t>
            </a:r>
            <a:r>
              <a:rPr lang="en-CA" dirty="0" err="1">
                <a:hlinkClick r:id="rId4"/>
              </a:rPr>
              <a:t>fr</a:t>
            </a:r>
            <a:r>
              <a:rPr lang="en-CA" dirty="0">
                <a:hlinkClick r:id="rId4"/>
              </a:rPr>
              <a:t>/document/programme-dalimentation-saine-pour-les-eleves-lignes-directrices-sur-la-nutrition-2020#:~:text=Le%20Programme%20d'alimentation%20saine,saines%20et%20le%20sentiment%20d</a:t>
            </a:r>
            <a:r>
              <a:rPr lang="en-CA" dirty="0"/>
              <a:t>’ </a:t>
            </a:r>
          </a:p>
          <a:p>
            <a:r>
              <a:rPr lang="en-CA" dirty="0">
                <a:hlinkClick r:id="rId5"/>
              </a:rPr>
              <a:t>https://www.camh.ca/en/science-and-research/institutes-and-centres/institute-for-mental-health-policy-research/ontario-student-drug-use-and-health-survey---osduhs</a:t>
            </a:r>
            <a:r>
              <a:rPr lang="en-CA" dirty="0"/>
              <a:t> </a:t>
            </a:r>
          </a:p>
          <a:p>
            <a:r>
              <a:rPr lang="en-US" b="0" i="0" dirty="0">
                <a:solidFill>
                  <a:srgbClr val="1B1B1B"/>
                </a:solidFill>
                <a:effectLst/>
                <a:highlight>
                  <a:srgbClr val="FFFFFF"/>
                </a:highlight>
                <a:latin typeface="Roboto Mono Web"/>
              </a:rPr>
              <a:t>Morales DX, </a:t>
            </a:r>
            <a:r>
              <a:rPr lang="en-US" b="0" i="0" dirty="0" err="1">
                <a:solidFill>
                  <a:srgbClr val="1B1B1B"/>
                </a:solidFill>
                <a:effectLst/>
                <a:highlight>
                  <a:srgbClr val="FFFFFF"/>
                </a:highlight>
                <a:latin typeface="Roboto Mono Web"/>
              </a:rPr>
              <a:t>Grineski</a:t>
            </a:r>
            <a:r>
              <a:rPr lang="en-US" b="0" i="0" dirty="0">
                <a:solidFill>
                  <a:srgbClr val="1B1B1B"/>
                </a:solidFill>
                <a:effectLst/>
                <a:highlight>
                  <a:srgbClr val="FFFFFF"/>
                </a:highlight>
                <a:latin typeface="Roboto Mono Web"/>
              </a:rPr>
              <a:t> SE, Collins TW. </a:t>
            </a:r>
            <a:r>
              <a:rPr lang="en-US" b="0" i="0" dirty="0">
                <a:solidFill>
                  <a:srgbClr val="1B1B1B"/>
                </a:solidFill>
                <a:effectLst/>
                <a:highlight>
                  <a:srgbClr val="FFFFFF"/>
                </a:highlight>
                <a:latin typeface="Roboto Mono Web"/>
                <a:hlinkClick r:id="rId6"/>
              </a:rPr>
              <a:t>School bullying, body size, and gender: an intersectionality approach to understanding US children's bullying victimization</a:t>
            </a:r>
            <a:r>
              <a:rPr lang="en-US" b="0" i="0" dirty="0">
                <a:solidFill>
                  <a:srgbClr val="1B1B1B"/>
                </a:solidFill>
                <a:effectLst/>
                <a:highlight>
                  <a:srgbClr val="FFFFFF"/>
                </a:highlight>
                <a:latin typeface="Roboto Mono Web"/>
              </a:rPr>
              <a:t>. Br J </a:t>
            </a:r>
            <a:r>
              <a:rPr lang="en-US" b="0" i="0" dirty="0" err="1">
                <a:solidFill>
                  <a:srgbClr val="1B1B1B"/>
                </a:solidFill>
                <a:effectLst/>
                <a:highlight>
                  <a:srgbClr val="FFFFFF"/>
                </a:highlight>
                <a:latin typeface="Roboto Mono Web"/>
              </a:rPr>
              <a:t>Sociol</a:t>
            </a:r>
            <a:r>
              <a:rPr lang="en-US" b="0" i="0" dirty="0">
                <a:solidFill>
                  <a:srgbClr val="1B1B1B"/>
                </a:solidFill>
                <a:effectLst/>
                <a:highlight>
                  <a:srgbClr val="FFFFFF"/>
                </a:highlight>
                <a:latin typeface="Roboto Mono Web"/>
              </a:rPr>
              <a:t> Educ. 2019;40(8):1121-1137. </a:t>
            </a:r>
            <a:r>
              <a:rPr lang="en-US" b="0" i="0" dirty="0" err="1">
                <a:solidFill>
                  <a:srgbClr val="1B1B1B"/>
                </a:solidFill>
                <a:effectLst/>
                <a:highlight>
                  <a:srgbClr val="FFFFFF"/>
                </a:highlight>
                <a:latin typeface="Roboto Mono Web"/>
              </a:rPr>
              <a:t>doi</a:t>
            </a:r>
            <a:r>
              <a:rPr lang="en-US" b="0" i="0" dirty="0">
                <a:solidFill>
                  <a:srgbClr val="1B1B1B"/>
                </a:solidFill>
                <a:effectLst/>
                <a:highlight>
                  <a:srgbClr val="FFFFFF"/>
                </a:highlight>
                <a:latin typeface="Roboto Mono Web"/>
              </a:rPr>
              <a:t>: 10.1080/01425692.2019.1646115. </a:t>
            </a:r>
            <a:r>
              <a:rPr lang="en-US" b="0" i="0" dirty="0" err="1">
                <a:solidFill>
                  <a:srgbClr val="1B1B1B"/>
                </a:solidFill>
                <a:effectLst/>
                <a:highlight>
                  <a:srgbClr val="FFFFFF"/>
                </a:highlight>
                <a:latin typeface="Roboto Mono Web"/>
              </a:rPr>
              <a:t>Epub</a:t>
            </a:r>
            <a:r>
              <a:rPr lang="en-US" b="0" i="0" dirty="0">
                <a:solidFill>
                  <a:srgbClr val="1B1B1B"/>
                </a:solidFill>
                <a:effectLst/>
                <a:highlight>
                  <a:srgbClr val="FFFFFF"/>
                </a:highlight>
                <a:latin typeface="Roboto Mono Web"/>
              </a:rPr>
              <a:t> 2019 Aug 6. PMID: 33041392; PMCID: PMC7542988. </a:t>
            </a:r>
          </a:p>
          <a:p>
            <a:r>
              <a:rPr lang="en-US" b="0" i="0" dirty="0" err="1">
                <a:effectLst/>
                <a:highlight>
                  <a:srgbClr val="FFFFFF"/>
                </a:highlight>
                <a:latin typeface="Roboto" panose="02000000000000000000" pitchFamily="2" charset="0"/>
              </a:rPr>
              <a:t>Harriger</a:t>
            </a:r>
            <a:r>
              <a:rPr lang="en-US" b="0" i="0" dirty="0">
                <a:effectLst/>
                <a:highlight>
                  <a:srgbClr val="FFFFFF"/>
                </a:highlight>
                <a:latin typeface="Roboto" panose="02000000000000000000" pitchFamily="2" charset="0"/>
              </a:rPr>
              <a:t> K., (2010) “Political Science and the Work of Democracy”, </a:t>
            </a:r>
            <a:r>
              <a:rPr lang="en-US" b="0" i="1" dirty="0">
                <a:effectLst/>
                <a:highlight>
                  <a:srgbClr val="FFFFFF"/>
                </a:highlight>
                <a:latin typeface="Roboto" panose="02000000000000000000" pitchFamily="2" charset="0"/>
              </a:rPr>
              <a:t>Journal of Public Deliberation</a:t>
            </a:r>
            <a:r>
              <a:rPr lang="en-US" b="0" i="0" dirty="0">
                <a:effectLst/>
                <a:highlight>
                  <a:srgbClr val="FFFFFF"/>
                </a:highlight>
                <a:latin typeface="Roboto" panose="02000000000000000000" pitchFamily="2" charset="0"/>
              </a:rPr>
              <a:t> 6(1). </a:t>
            </a:r>
            <a:r>
              <a:rPr lang="en-US" b="0" i="0" dirty="0" err="1">
                <a:effectLst/>
                <a:highlight>
                  <a:srgbClr val="FFFFFF"/>
                </a:highlight>
                <a:latin typeface="Roboto" panose="02000000000000000000" pitchFamily="2" charset="0"/>
              </a:rPr>
              <a:t>doi</a:t>
            </a:r>
            <a:r>
              <a:rPr lang="en-US" b="0" i="0" dirty="0">
                <a:effectLst/>
                <a:highlight>
                  <a:srgbClr val="FFFFFF"/>
                </a:highlight>
                <a:latin typeface="Roboto" panose="02000000000000000000" pitchFamily="2" charset="0"/>
              </a:rPr>
              <a:t>: </a:t>
            </a:r>
            <a:r>
              <a:rPr lang="en-US" b="0" i="0" u="none" strike="noStrike" dirty="0">
                <a:solidFill>
                  <a:srgbClr val="215A85"/>
                </a:solidFill>
                <a:effectLst/>
                <a:highlight>
                  <a:srgbClr val="FFFFFF"/>
                </a:highlight>
                <a:latin typeface="Roboto" panose="02000000000000000000" pitchFamily="2" charset="0"/>
                <a:hlinkClick r:id="rId7"/>
              </a:rPr>
              <a:t>https://doi.org/10.16997/jdd.94</a:t>
            </a:r>
            <a:r>
              <a:rPr lang="en-US" b="0" i="0" u="none" strike="noStrike" dirty="0">
                <a:solidFill>
                  <a:srgbClr val="215A85"/>
                </a:solidFill>
                <a:effectLst/>
                <a:highlight>
                  <a:srgbClr val="FFFFFF"/>
                </a:highlight>
                <a:latin typeface="Roboto" panose="02000000000000000000" pitchFamily="2" charset="0"/>
              </a:rPr>
              <a:t> </a:t>
            </a:r>
          </a:p>
          <a:p>
            <a:r>
              <a:rPr lang="en-CA" b="0" i="0" dirty="0">
                <a:solidFill>
                  <a:srgbClr val="212121"/>
                </a:solidFill>
                <a:effectLst/>
                <a:highlight>
                  <a:srgbClr val="FFFFFF"/>
                </a:highlight>
                <a:latin typeface="BlinkMacSystemFont"/>
              </a:rPr>
              <a:t>Livet A, Boers E, </a:t>
            </a:r>
            <a:r>
              <a:rPr lang="en-CA" b="0" i="0" dirty="0" err="1">
                <a:solidFill>
                  <a:srgbClr val="212121"/>
                </a:solidFill>
                <a:effectLst/>
                <a:highlight>
                  <a:srgbClr val="FFFFFF"/>
                </a:highlight>
                <a:latin typeface="BlinkMacSystemFont"/>
              </a:rPr>
              <a:t>Laroque</a:t>
            </a:r>
            <a:r>
              <a:rPr lang="en-CA" b="0" i="0" dirty="0">
                <a:solidFill>
                  <a:srgbClr val="212121"/>
                </a:solidFill>
                <a:effectLst/>
                <a:highlight>
                  <a:srgbClr val="FFFFFF"/>
                </a:highlight>
                <a:latin typeface="BlinkMacSystemFont"/>
              </a:rPr>
              <a:t> F, </a:t>
            </a:r>
            <a:r>
              <a:rPr lang="en-CA" b="0" i="0" dirty="0" err="1">
                <a:solidFill>
                  <a:srgbClr val="212121"/>
                </a:solidFill>
                <a:effectLst/>
                <a:highlight>
                  <a:srgbClr val="FFFFFF"/>
                </a:highlight>
                <a:latin typeface="BlinkMacSystemFont"/>
              </a:rPr>
              <a:t>Afzali</a:t>
            </a:r>
            <a:r>
              <a:rPr lang="en-CA" b="0" i="0" dirty="0">
                <a:solidFill>
                  <a:srgbClr val="212121"/>
                </a:solidFill>
                <a:effectLst/>
                <a:highlight>
                  <a:srgbClr val="FFFFFF"/>
                </a:highlight>
                <a:latin typeface="BlinkMacSystemFont"/>
              </a:rPr>
              <a:t> MH, McVey G, Conrod PJ. </a:t>
            </a:r>
            <a:r>
              <a:rPr lang="en-CA" b="0" i="0" dirty="0">
                <a:solidFill>
                  <a:srgbClr val="212121"/>
                </a:solidFill>
                <a:effectLst/>
                <a:highlight>
                  <a:srgbClr val="FFFFFF"/>
                </a:highlight>
                <a:latin typeface="BlinkMacSystemFont"/>
                <a:hlinkClick r:id="rId8"/>
              </a:rPr>
              <a:t>Pathways from adolescent screen time to eating related symptoms: a multilevel longitudinal mediation analysis through self-esteem</a:t>
            </a:r>
            <a:r>
              <a:rPr lang="en-CA" b="0" i="0" dirty="0">
                <a:solidFill>
                  <a:srgbClr val="212121"/>
                </a:solidFill>
                <a:effectLst/>
                <a:highlight>
                  <a:srgbClr val="FFFFFF"/>
                </a:highlight>
                <a:latin typeface="BlinkMacSystemFont"/>
              </a:rPr>
              <a:t>. Psychol Health. 2024 Sep;39(9):1167-1182. </a:t>
            </a:r>
            <a:r>
              <a:rPr lang="en-CA" b="0" i="0" dirty="0" err="1">
                <a:solidFill>
                  <a:srgbClr val="212121"/>
                </a:solidFill>
                <a:effectLst/>
                <a:highlight>
                  <a:srgbClr val="FFFFFF"/>
                </a:highlight>
                <a:latin typeface="BlinkMacSystemFont"/>
              </a:rPr>
              <a:t>doi</a:t>
            </a:r>
            <a:r>
              <a:rPr lang="en-CA" b="0" i="0" dirty="0">
                <a:solidFill>
                  <a:srgbClr val="212121"/>
                </a:solidFill>
                <a:effectLst/>
                <a:highlight>
                  <a:srgbClr val="FFFFFF"/>
                </a:highlight>
                <a:latin typeface="BlinkMacSystemFont"/>
              </a:rPr>
              <a:t>: 10.1080/08870446.2022.2141239. </a:t>
            </a:r>
            <a:r>
              <a:rPr lang="en-CA" b="0" i="0" dirty="0" err="1">
                <a:solidFill>
                  <a:srgbClr val="212121"/>
                </a:solidFill>
                <a:effectLst/>
                <a:highlight>
                  <a:srgbClr val="FFFFFF"/>
                </a:highlight>
                <a:latin typeface="BlinkMacSystemFont"/>
              </a:rPr>
              <a:t>Epub</a:t>
            </a:r>
            <a:r>
              <a:rPr lang="en-CA" b="0" i="0" dirty="0">
                <a:solidFill>
                  <a:srgbClr val="212121"/>
                </a:solidFill>
                <a:effectLst/>
                <a:highlight>
                  <a:srgbClr val="FFFFFF"/>
                </a:highlight>
                <a:latin typeface="BlinkMacSystemFont"/>
              </a:rPr>
              <a:t> 2022 Nov 7. PMID: 36345595. </a:t>
            </a:r>
          </a:p>
          <a:p>
            <a:r>
              <a:rPr lang="en-CA" b="0" i="0" dirty="0">
                <a:solidFill>
                  <a:srgbClr val="212121"/>
                </a:solidFill>
                <a:effectLst/>
                <a:highlight>
                  <a:srgbClr val="FFFFFF"/>
                </a:highlight>
                <a:latin typeface="BlinkMacSystemFont"/>
              </a:rPr>
              <a:t>Milton A, Hambleton A, Roberts A, Davenport T, </a:t>
            </a:r>
            <a:r>
              <a:rPr lang="en-CA" b="0" i="0" dirty="0" err="1">
                <a:solidFill>
                  <a:srgbClr val="212121"/>
                </a:solidFill>
                <a:effectLst/>
                <a:highlight>
                  <a:srgbClr val="FFFFFF"/>
                </a:highlight>
                <a:latin typeface="BlinkMacSystemFont"/>
              </a:rPr>
              <a:t>Flego</a:t>
            </a:r>
            <a:r>
              <a:rPr lang="en-CA" b="0" i="0" dirty="0">
                <a:solidFill>
                  <a:srgbClr val="212121"/>
                </a:solidFill>
                <a:effectLst/>
                <a:highlight>
                  <a:srgbClr val="FFFFFF"/>
                </a:highlight>
                <a:latin typeface="BlinkMacSystemFont"/>
              </a:rPr>
              <a:t> A, Burns J, </a:t>
            </a:r>
            <a:r>
              <a:rPr lang="en-CA" b="0" i="0" dirty="0" err="1">
                <a:solidFill>
                  <a:srgbClr val="212121"/>
                </a:solidFill>
                <a:effectLst/>
                <a:highlight>
                  <a:srgbClr val="FFFFFF"/>
                </a:highlight>
                <a:latin typeface="BlinkMacSystemFont"/>
              </a:rPr>
              <a:t>Hickie</a:t>
            </a:r>
            <a:r>
              <a:rPr lang="en-CA" b="0" i="0" dirty="0">
                <a:solidFill>
                  <a:srgbClr val="212121"/>
                </a:solidFill>
                <a:effectLst/>
                <a:highlight>
                  <a:srgbClr val="FFFFFF"/>
                </a:highlight>
                <a:latin typeface="BlinkMacSystemFont"/>
              </a:rPr>
              <a:t> I. </a:t>
            </a:r>
            <a:r>
              <a:rPr lang="en-CA" b="0" i="0" dirty="0">
                <a:solidFill>
                  <a:srgbClr val="212121"/>
                </a:solidFill>
                <a:effectLst/>
                <a:highlight>
                  <a:srgbClr val="FFFFFF"/>
                </a:highlight>
                <a:latin typeface="BlinkMacSystemFont"/>
                <a:hlinkClick r:id="rId9"/>
              </a:rPr>
              <a:t>Body Image Distress and Its Associations From an International Sample of Men and Women Across the Adult Life Span: Web-Based Survey Study</a:t>
            </a:r>
            <a:r>
              <a:rPr lang="en-CA" b="0" i="0" dirty="0">
                <a:solidFill>
                  <a:srgbClr val="212121"/>
                </a:solidFill>
                <a:effectLst/>
                <a:highlight>
                  <a:srgbClr val="FFFFFF"/>
                </a:highlight>
                <a:latin typeface="BlinkMacSystemFont"/>
              </a:rPr>
              <a:t>. JMIR Form Res. 2021 Nov 4;5(11):e25329. </a:t>
            </a:r>
            <a:r>
              <a:rPr lang="en-CA" b="0" i="0" dirty="0" err="1">
                <a:solidFill>
                  <a:srgbClr val="212121"/>
                </a:solidFill>
                <a:effectLst/>
                <a:highlight>
                  <a:srgbClr val="FFFFFF"/>
                </a:highlight>
                <a:latin typeface="BlinkMacSystemFont"/>
              </a:rPr>
              <a:t>doi</a:t>
            </a:r>
            <a:r>
              <a:rPr lang="en-CA" b="0" i="0" dirty="0">
                <a:solidFill>
                  <a:srgbClr val="212121"/>
                </a:solidFill>
                <a:effectLst/>
                <a:highlight>
                  <a:srgbClr val="FFFFFF"/>
                </a:highlight>
                <a:latin typeface="BlinkMacSystemFont"/>
              </a:rPr>
              <a:t>: 10.2196/25329. PMID: 34734831; PMCID: PMC8603168. </a:t>
            </a:r>
          </a:p>
          <a:p>
            <a:r>
              <a:rPr lang="en-CA" b="0" i="0" dirty="0">
                <a:solidFill>
                  <a:srgbClr val="1B1B1B"/>
                </a:solidFill>
                <a:effectLst/>
                <a:highlight>
                  <a:srgbClr val="FFFFFF"/>
                </a:highlight>
                <a:latin typeface="Roboto Mono Web"/>
              </a:rPr>
              <a:t>Lin JA, Hartman-</a:t>
            </a:r>
            <a:r>
              <a:rPr lang="en-CA" b="0" i="0" dirty="0" err="1">
                <a:solidFill>
                  <a:srgbClr val="1B1B1B"/>
                </a:solidFill>
                <a:effectLst/>
                <a:highlight>
                  <a:srgbClr val="FFFFFF"/>
                </a:highlight>
                <a:latin typeface="Roboto Mono Web"/>
              </a:rPr>
              <a:t>Munick</a:t>
            </a:r>
            <a:r>
              <a:rPr lang="en-CA" b="0" i="0" dirty="0">
                <a:solidFill>
                  <a:srgbClr val="1B1B1B"/>
                </a:solidFill>
                <a:effectLst/>
                <a:highlight>
                  <a:srgbClr val="FFFFFF"/>
                </a:highlight>
                <a:latin typeface="Roboto Mono Web"/>
              </a:rPr>
              <a:t> SM, Kells MR, </a:t>
            </a:r>
            <a:r>
              <a:rPr lang="en-CA" b="0" i="0" dirty="0" err="1">
                <a:solidFill>
                  <a:srgbClr val="1B1B1B"/>
                </a:solidFill>
                <a:effectLst/>
                <a:highlight>
                  <a:srgbClr val="FFFFFF"/>
                </a:highlight>
                <a:latin typeface="Roboto Mono Web"/>
              </a:rPr>
              <a:t>Milliren</a:t>
            </a:r>
            <a:r>
              <a:rPr lang="en-CA" b="0" i="0" dirty="0">
                <a:solidFill>
                  <a:srgbClr val="1B1B1B"/>
                </a:solidFill>
                <a:effectLst/>
                <a:highlight>
                  <a:srgbClr val="FFFFFF"/>
                </a:highlight>
                <a:latin typeface="Roboto Mono Web"/>
              </a:rPr>
              <a:t> CE, Slater WA, Woods ER, Forman SF, Richmond TK. </a:t>
            </a:r>
            <a:r>
              <a:rPr lang="en-CA" b="0" i="0" dirty="0">
                <a:solidFill>
                  <a:srgbClr val="1B1B1B"/>
                </a:solidFill>
                <a:effectLst/>
                <a:highlight>
                  <a:srgbClr val="FFFFFF"/>
                </a:highlight>
                <a:latin typeface="Roboto Mono Web"/>
                <a:hlinkClick r:id="rId10"/>
              </a:rPr>
              <a:t>The Impact of the COVID-19 Pandemic on the Number of Adolescents/Young Adults Seeking Eating Disorder-Related Care</a:t>
            </a:r>
            <a:r>
              <a:rPr lang="en-CA" b="0" i="0" dirty="0">
                <a:solidFill>
                  <a:srgbClr val="1B1B1B"/>
                </a:solidFill>
                <a:effectLst/>
                <a:highlight>
                  <a:srgbClr val="FFFFFF"/>
                </a:highlight>
                <a:latin typeface="Roboto Mono Web"/>
              </a:rPr>
              <a:t>. J </a:t>
            </a:r>
            <a:r>
              <a:rPr lang="en-CA" b="0" i="0" dirty="0" err="1">
                <a:solidFill>
                  <a:srgbClr val="1B1B1B"/>
                </a:solidFill>
                <a:effectLst/>
                <a:highlight>
                  <a:srgbClr val="FFFFFF"/>
                </a:highlight>
                <a:latin typeface="Roboto Mono Web"/>
              </a:rPr>
              <a:t>Adolesc</a:t>
            </a:r>
            <a:r>
              <a:rPr lang="en-CA" b="0" i="0" dirty="0">
                <a:solidFill>
                  <a:srgbClr val="1B1B1B"/>
                </a:solidFill>
                <a:effectLst/>
                <a:highlight>
                  <a:srgbClr val="FFFFFF"/>
                </a:highlight>
                <a:latin typeface="Roboto Mono Web"/>
              </a:rPr>
              <a:t> Health. 2021 Oct;69(4):660-663. </a:t>
            </a:r>
            <a:r>
              <a:rPr lang="en-CA" b="0" i="0" dirty="0" err="1">
                <a:solidFill>
                  <a:srgbClr val="1B1B1B"/>
                </a:solidFill>
                <a:effectLst/>
                <a:highlight>
                  <a:srgbClr val="FFFFFF"/>
                </a:highlight>
                <a:latin typeface="Roboto Mono Web"/>
              </a:rPr>
              <a:t>doi</a:t>
            </a:r>
            <a:r>
              <a:rPr lang="en-CA" b="0" i="0" dirty="0">
                <a:solidFill>
                  <a:srgbClr val="1B1B1B"/>
                </a:solidFill>
                <a:effectLst/>
                <a:highlight>
                  <a:srgbClr val="FFFFFF"/>
                </a:highlight>
                <a:latin typeface="Roboto Mono Web"/>
              </a:rPr>
              <a:t>: 10.1016/j.jadohealth.2021.05.019. </a:t>
            </a:r>
            <a:r>
              <a:rPr lang="en-CA" b="0" i="0" dirty="0" err="1">
                <a:solidFill>
                  <a:srgbClr val="1B1B1B"/>
                </a:solidFill>
                <a:effectLst/>
                <a:highlight>
                  <a:srgbClr val="FFFFFF"/>
                </a:highlight>
                <a:latin typeface="Roboto Mono Web"/>
              </a:rPr>
              <a:t>Epub</a:t>
            </a:r>
            <a:r>
              <a:rPr lang="en-CA" b="0" i="0" dirty="0">
                <a:solidFill>
                  <a:srgbClr val="1B1B1B"/>
                </a:solidFill>
                <a:effectLst/>
                <a:highlight>
                  <a:srgbClr val="FFFFFF"/>
                </a:highlight>
                <a:latin typeface="Roboto Mono Web"/>
              </a:rPr>
              <a:t> 2021 Jul 12. PMID: 34266715; PMCID: PMC8415773.</a:t>
            </a:r>
            <a:endParaRPr lang="en-CA" b="0" i="0" dirty="0">
              <a:solidFill>
                <a:srgbClr val="212121"/>
              </a:solidFill>
              <a:effectLst/>
              <a:highlight>
                <a:srgbClr val="FFFFFF"/>
              </a:highlight>
              <a:latin typeface="BlinkMacSystemFont"/>
            </a:endParaRPr>
          </a:p>
          <a:p>
            <a:endParaRPr lang="en-CA" dirty="0"/>
          </a:p>
          <a:p>
            <a:endParaRPr lang="en-CA" dirty="0"/>
          </a:p>
          <a:p>
            <a:endParaRPr lang="en-CA" dirty="0"/>
          </a:p>
        </p:txBody>
      </p:sp>
    </p:spTree>
    <p:extLst>
      <p:ext uri="{BB962C8B-B14F-4D97-AF65-F5344CB8AC3E}">
        <p14:creationId xmlns:p14="http://schemas.microsoft.com/office/powerpoint/2010/main" val="301488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1" name="Group 1030">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2" name="Straight Connector 1031">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3" name="Straight Connector 1032">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34"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35"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36" name="Isosceles Triangle 1035">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37"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38"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39"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40" name="Isosceles Triangle 1039">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41" name="Isosceles Triangle 1040">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pic>
        <p:nvPicPr>
          <p:cNvPr id="1026" name="Picture 2" descr="Events for March 10 | McMichael Canadian Art Collection">
            <a:extLst>
              <a:ext uri="{FF2B5EF4-FFF2-40B4-BE49-F238E27FC236}">
                <a16:creationId xmlns:a16="http://schemas.microsoft.com/office/drawing/2014/main" id="{9BB8C070-DB68-C862-71D8-95F50F5BB3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15" t="9091" r="14787" b="2"/>
          <a:stretch/>
        </p:blipFill>
        <p:spPr bwMode="auto">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A2E26C5-0F3B-B3F3-61B5-EAADD76A81B7}"/>
              </a:ext>
            </a:extLst>
          </p:cNvPr>
          <p:cNvSpPr>
            <a:spLocks noGrp="1"/>
          </p:cNvSpPr>
          <p:nvPr>
            <p:ph type="title"/>
          </p:nvPr>
        </p:nvSpPr>
        <p:spPr>
          <a:xfrm>
            <a:off x="1138723" y="1710268"/>
            <a:ext cx="4088190" cy="2369093"/>
          </a:xfrm>
        </p:spPr>
        <p:txBody>
          <a:bodyPr vert="horz" lIns="91440" tIns="45720" rIns="91440" bIns="45720" rtlCol="0" anchor="b">
            <a:normAutofit/>
          </a:bodyPr>
          <a:lstStyle/>
          <a:p>
            <a:pPr algn="r"/>
            <a:r>
              <a:rPr lang="en-US" sz="4400" dirty="0"/>
              <a:t>Reconnaissance du </a:t>
            </a:r>
            <a:r>
              <a:rPr lang="fr-CA" sz="4400" dirty="0"/>
              <a:t>territoire</a:t>
            </a:r>
          </a:p>
        </p:txBody>
      </p:sp>
      <p:cxnSp>
        <p:nvCxnSpPr>
          <p:cNvPr id="1043" name="Straight Connector 1042">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45" name="Straight Connector 1044">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47"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49"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1"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3"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5"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7"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9"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Tree>
    <p:extLst>
      <p:ext uri="{BB962C8B-B14F-4D97-AF65-F5344CB8AC3E}">
        <p14:creationId xmlns:p14="http://schemas.microsoft.com/office/powerpoint/2010/main" val="2772140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D5B631-5D1A-6CBE-3623-58D3E8A5272E}"/>
              </a:ext>
            </a:extLst>
          </p:cNvPr>
          <p:cNvSpPr>
            <a:spLocks noGrp="1"/>
          </p:cNvSpPr>
          <p:nvPr>
            <p:ph type="title"/>
          </p:nvPr>
        </p:nvSpPr>
        <p:spPr>
          <a:xfrm>
            <a:off x="1318683" y="571500"/>
            <a:ext cx="10197494" cy="1099457"/>
          </a:xfrm>
        </p:spPr>
        <p:txBody>
          <a:bodyPr>
            <a:normAutofit/>
          </a:bodyPr>
          <a:lstStyle/>
          <a:p>
            <a:r>
              <a:rPr lang="fr-CA" dirty="0"/>
              <a:t>Notre temps ensemble</a:t>
            </a:r>
            <a:endParaRPr lang="en-CA" dirty="0"/>
          </a:p>
        </p:txBody>
      </p:sp>
      <p:sp>
        <p:nvSpPr>
          <p:cNvPr id="11" name="Isosceles Triangle 10">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 name="Isosceles Triangle 12">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5" name="Content Placeholder 2">
            <a:extLst>
              <a:ext uri="{FF2B5EF4-FFF2-40B4-BE49-F238E27FC236}">
                <a16:creationId xmlns:a16="http://schemas.microsoft.com/office/drawing/2014/main" id="{EEC88FDC-EEF0-DE42-7EB0-220291391E0A}"/>
              </a:ext>
            </a:extLst>
          </p:cNvPr>
          <p:cNvGraphicFramePr>
            <a:graphicFrameLocks noGrp="1"/>
          </p:cNvGraphicFramePr>
          <p:nvPr>
            <p:ph idx="1"/>
            <p:extLst>
              <p:ext uri="{D42A27DB-BD31-4B8C-83A1-F6EECF244321}">
                <p14:modId xmlns:p14="http://schemas.microsoft.com/office/powerpoint/2010/main" val="2543427356"/>
              </p:ext>
            </p:extLst>
          </p:nvPr>
        </p:nvGraphicFramePr>
        <p:xfrm>
          <a:off x="0" y="1489529"/>
          <a:ext cx="12192000" cy="55498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56161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Badge Heart with solid fill">
            <a:extLst>
              <a:ext uri="{FF2B5EF4-FFF2-40B4-BE49-F238E27FC236}">
                <a16:creationId xmlns:a16="http://schemas.microsoft.com/office/drawing/2014/main" id="{D2AF6F3B-AAB7-0BB1-378C-D241FD955407}"/>
              </a:ext>
            </a:extLst>
          </p:cNvPr>
          <p:cNvPicPr>
            <a:picLocks noGrp="1" noChangeAspect="1"/>
          </p:cNvPicPr>
          <p:nvPr>
            <p:ph idx="4294967295"/>
          </p:nvPr>
        </p:nvPicPr>
        <p:blipFill>
          <a:blip r:embed="rId3">
            <a:extLst>
              <a:ext uri="{96DAC541-7B7A-43D3-8B79-37D633B846F1}">
                <asvg:svgBlip xmlns:asvg="http://schemas.microsoft.com/office/drawing/2016/SVG/main" r:embed="rId4"/>
              </a:ext>
            </a:extLst>
          </a:blip>
          <a:stretch>
            <a:fillRect/>
          </a:stretch>
        </p:blipFill>
        <p:spPr>
          <a:xfrm>
            <a:off x="5442631" y="1315243"/>
            <a:ext cx="4227512" cy="4227513"/>
          </a:xfrm>
        </p:spPr>
      </p:pic>
      <p:sp>
        <p:nvSpPr>
          <p:cNvPr id="12" name="Title 11">
            <a:extLst>
              <a:ext uri="{FF2B5EF4-FFF2-40B4-BE49-F238E27FC236}">
                <a16:creationId xmlns:a16="http://schemas.microsoft.com/office/drawing/2014/main" id="{0A468996-5881-712D-D68B-01CB4FDF548A}"/>
              </a:ext>
            </a:extLst>
          </p:cNvPr>
          <p:cNvSpPr>
            <a:spLocks noGrp="1"/>
          </p:cNvSpPr>
          <p:nvPr>
            <p:ph type="title" idx="4294967295"/>
          </p:nvPr>
        </p:nvSpPr>
        <p:spPr>
          <a:xfrm>
            <a:off x="920418" y="3060441"/>
            <a:ext cx="4808577" cy="1510764"/>
          </a:xfrm>
        </p:spPr>
        <p:txBody>
          <a:bodyPr>
            <a:normAutofit fontScale="90000"/>
          </a:bodyPr>
          <a:lstStyle/>
          <a:p>
            <a:r>
              <a:rPr lang="en-US" sz="7200" dirty="0" err="1"/>
              <a:t>Prends</a:t>
            </a:r>
            <a:r>
              <a:rPr lang="en-US" sz="7200" dirty="0"/>
              <a:t> </a:t>
            </a:r>
            <a:r>
              <a:rPr lang="en-US" sz="7200" dirty="0" err="1"/>
              <a:t>soins</a:t>
            </a:r>
            <a:endParaRPr lang="en-US" dirty="0"/>
          </a:p>
        </p:txBody>
      </p:sp>
    </p:spTree>
    <p:extLst>
      <p:ext uri="{BB962C8B-B14F-4D97-AF65-F5344CB8AC3E}">
        <p14:creationId xmlns:p14="http://schemas.microsoft.com/office/powerpoint/2010/main" val="189283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5" name="Straight Connector 44">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7"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48"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49" name="Isosceles Triangle 48">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0"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1"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2"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3" name="Isosceles Triangle 52">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4" name="Isosceles Triangle 53">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useBgFill="1">
        <p:nvSpPr>
          <p:cNvPr id="56" name="Rectangle 55">
            <a:extLst>
              <a:ext uri="{FF2B5EF4-FFF2-40B4-BE49-F238E27FC236}">
                <a16:creationId xmlns:a16="http://schemas.microsoft.com/office/drawing/2014/main" id="{4F57DB1C-6494-4CC4-A5E8-931957565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Isosceles Triangle 57">
            <a:extLst>
              <a:ext uri="{FF2B5EF4-FFF2-40B4-BE49-F238E27FC236}">
                <a16:creationId xmlns:a16="http://schemas.microsoft.com/office/drawing/2014/main" id="{FFFB778B-5206-4BB0-A468-327E71367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0" name="Freeform: Shape 59">
            <a:extLst>
              <a:ext uri="{FF2B5EF4-FFF2-40B4-BE49-F238E27FC236}">
                <a16:creationId xmlns:a16="http://schemas.microsoft.com/office/drawing/2014/main" id="{E6C0471D-BE03-4D81-BDB5-D510BC0D8A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53379" y="-1"/>
            <a:ext cx="5438621" cy="6857999"/>
          </a:xfrm>
          <a:custGeom>
            <a:avLst/>
            <a:gdLst>
              <a:gd name="connsiteX0" fmla="*/ 0 w 5438621"/>
              <a:gd name="connsiteY0" fmla="*/ 0 h 6857999"/>
              <a:gd name="connsiteX1" fmla="*/ 573774 w 5438621"/>
              <a:gd name="connsiteY1" fmla="*/ 0 h 6857999"/>
              <a:gd name="connsiteX2" fmla="*/ 1182808 w 5438621"/>
              <a:gd name="connsiteY2" fmla="*/ 0 h 6857999"/>
              <a:gd name="connsiteX3" fmla="*/ 4537195 w 5438621"/>
              <a:gd name="connsiteY3" fmla="*/ 0 h 6857999"/>
              <a:gd name="connsiteX4" fmla="*/ 5187609 w 5438621"/>
              <a:gd name="connsiteY4" fmla="*/ 0 h 6857999"/>
              <a:gd name="connsiteX5" fmla="*/ 5438621 w 5438621"/>
              <a:gd name="connsiteY5" fmla="*/ 0 h 6857999"/>
              <a:gd name="connsiteX6" fmla="*/ 5438621 w 5438621"/>
              <a:gd name="connsiteY6" fmla="*/ 6857999 h 6857999"/>
              <a:gd name="connsiteX7" fmla="*/ 4802807 w 5438621"/>
              <a:gd name="connsiteY7" fmla="*/ 6857999 h 6857999"/>
              <a:gd name="connsiteX8" fmla="*/ 4537195 w 5438621"/>
              <a:gd name="connsiteY8" fmla="*/ 6857999 h 6857999"/>
              <a:gd name="connsiteX9" fmla="*/ 1182808 w 5438621"/>
              <a:gd name="connsiteY9" fmla="*/ 6857999 h 6857999"/>
              <a:gd name="connsiteX10" fmla="*/ 1049897 w 5438621"/>
              <a:gd name="connsiteY10"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38621" h="6857999">
                <a:moveTo>
                  <a:pt x="0" y="0"/>
                </a:moveTo>
                <a:lnTo>
                  <a:pt x="573774" y="0"/>
                </a:lnTo>
                <a:lnTo>
                  <a:pt x="1182808" y="0"/>
                </a:lnTo>
                <a:lnTo>
                  <a:pt x="4537195" y="0"/>
                </a:lnTo>
                <a:lnTo>
                  <a:pt x="5187609" y="0"/>
                </a:lnTo>
                <a:lnTo>
                  <a:pt x="5438621" y="0"/>
                </a:lnTo>
                <a:lnTo>
                  <a:pt x="5438621" y="6857999"/>
                </a:lnTo>
                <a:lnTo>
                  <a:pt x="4802807" y="6857999"/>
                </a:lnTo>
                <a:lnTo>
                  <a:pt x="4537195" y="6857999"/>
                </a:lnTo>
                <a:lnTo>
                  <a:pt x="1182808" y="6857999"/>
                </a:lnTo>
                <a:lnTo>
                  <a:pt x="1049897" y="6857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62" name="Straight Connector 61">
            <a:extLst>
              <a:ext uri="{FF2B5EF4-FFF2-40B4-BE49-F238E27FC236}">
                <a16:creationId xmlns:a16="http://schemas.microsoft.com/office/drawing/2014/main" id="{E5E836EB-03CD-4BA5-A751-21D2ACC283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53743" y="3483429"/>
            <a:ext cx="6738258" cy="3374570"/>
          </a:xfrm>
          <a:prstGeom prst="line">
            <a:avLst/>
          </a:prstGeom>
          <a:ln w="9525">
            <a:solidFill>
              <a:schemeClr val="accent1">
                <a:lumMod val="60000"/>
                <a:lumOff val="40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22721A85-1EA4-4D87-97AB-0BB4AB78F9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678143" y="0"/>
            <a:ext cx="860630" cy="6857999"/>
          </a:xfrm>
          <a:prstGeom prst="line">
            <a:avLst/>
          </a:prstGeom>
          <a:ln w="15875" cap="sq">
            <a:solidFill>
              <a:schemeClr val="accent1"/>
            </a:solidFill>
            <a:bevel/>
          </a:ln>
        </p:spPr>
        <p:style>
          <a:lnRef idx="2">
            <a:schemeClr val="accent1"/>
          </a:lnRef>
          <a:fillRef idx="0">
            <a:schemeClr val="accent1"/>
          </a:fillRef>
          <a:effectRef idx="1">
            <a:schemeClr val="accent1"/>
          </a:effectRef>
          <a:fontRef idx="minor">
            <a:schemeClr val="tx1"/>
          </a:fontRef>
        </p:style>
      </p:cxnSp>
      <p:sp>
        <p:nvSpPr>
          <p:cNvPr id="3" name="Text Placeholder 2">
            <a:extLst>
              <a:ext uri="{FF2B5EF4-FFF2-40B4-BE49-F238E27FC236}">
                <a16:creationId xmlns:a16="http://schemas.microsoft.com/office/drawing/2014/main" id="{8C14DD98-98A1-391F-73CF-0D133A6C1211}"/>
              </a:ext>
            </a:extLst>
          </p:cNvPr>
          <p:cNvSpPr>
            <a:spLocks noGrp="1"/>
          </p:cNvSpPr>
          <p:nvPr>
            <p:ph type="body" idx="1"/>
          </p:nvPr>
        </p:nvSpPr>
        <p:spPr>
          <a:xfrm>
            <a:off x="8131393" y="655026"/>
            <a:ext cx="2944096" cy="4356100"/>
          </a:xfrm>
        </p:spPr>
        <p:txBody>
          <a:bodyPr vert="horz" lIns="91440" tIns="45720" rIns="91440" bIns="45720" rtlCol="0" anchor="ctr">
            <a:normAutofit/>
          </a:bodyPr>
          <a:lstStyle/>
          <a:p>
            <a:r>
              <a:rPr lang="fr-CA" dirty="0">
                <a:solidFill>
                  <a:srgbClr val="FFFFFF"/>
                </a:solidFill>
              </a:rPr>
              <a:t>Penses aux expériences vécus à la maison, avec tes amis, durant ton cheminement scolaire, dans le milieu de travail, etc. </a:t>
            </a:r>
          </a:p>
          <a:p>
            <a:r>
              <a:rPr lang="fr-CA" dirty="0">
                <a:solidFill>
                  <a:srgbClr val="FFFFFF"/>
                </a:solidFill>
              </a:rPr>
              <a:t>Est-ce que ceci a un impact sur la relation que tu as avec ton alimentation et ton corps?</a:t>
            </a:r>
          </a:p>
        </p:txBody>
      </p:sp>
      <p:sp>
        <p:nvSpPr>
          <p:cNvPr id="66" name="Isosceles Triangle 65">
            <a:extLst>
              <a:ext uri="{FF2B5EF4-FFF2-40B4-BE49-F238E27FC236}">
                <a16:creationId xmlns:a16="http://schemas.microsoft.com/office/drawing/2014/main" id="{A27691EB-14CF-4237-B5EB-C94B92677A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49404" y="0"/>
            <a:ext cx="842596" cy="5666154"/>
          </a:xfrm>
          <a:prstGeom prst="triangle">
            <a:avLst>
              <a:gd name="adj" fmla="val 100000"/>
            </a:avLst>
          </a:prstGeom>
          <a:solidFill>
            <a:schemeClr val="accent2">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4" name="Title 3">
            <a:extLst>
              <a:ext uri="{FF2B5EF4-FFF2-40B4-BE49-F238E27FC236}">
                <a16:creationId xmlns:a16="http://schemas.microsoft.com/office/drawing/2014/main" id="{37890BCE-2846-2BB3-E7EE-5F53946219AA}"/>
              </a:ext>
            </a:extLst>
          </p:cNvPr>
          <p:cNvSpPr>
            <a:spLocks noGrp="1"/>
          </p:cNvSpPr>
          <p:nvPr>
            <p:ph type="title"/>
          </p:nvPr>
        </p:nvSpPr>
        <p:spPr>
          <a:xfrm>
            <a:off x="829734" y="854529"/>
            <a:ext cx="5799665" cy="5148943"/>
          </a:xfrm>
        </p:spPr>
        <p:txBody>
          <a:bodyPr vert="horz" lIns="91440" tIns="45720" rIns="91440" bIns="45720" rtlCol="0" anchor="ctr">
            <a:normAutofit/>
          </a:bodyPr>
          <a:lstStyle/>
          <a:p>
            <a:pPr algn="r">
              <a:lnSpc>
                <a:spcPct val="90000"/>
              </a:lnSpc>
            </a:pPr>
            <a:r>
              <a:rPr lang="fr-CA" sz="5100" dirty="0"/>
              <a:t>Quels messages as-tu reçu au sujet de ton alimentation, ton corps et ta santé au cours de ta vie?</a:t>
            </a:r>
            <a:br>
              <a:rPr lang="fr-CA" sz="5100" dirty="0"/>
            </a:br>
            <a:endParaRPr lang="fr-CA" sz="5100" dirty="0"/>
          </a:p>
        </p:txBody>
      </p:sp>
    </p:spTree>
    <p:extLst>
      <p:ext uri="{BB962C8B-B14F-4D97-AF65-F5344CB8AC3E}">
        <p14:creationId xmlns:p14="http://schemas.microsoft.com/office/powerpoint/2010/main" val="2578569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D03D3-6384-51DD-4C77-D2DB901817BB}"/>
              </a:ext>
            </a:extLst>
          </p:cNvPr>
          <p:cNvSpPr>
            <a:spLocks noGrp="1"/>
          </p:cNvSpPr>
          <p:nvPr>
            <p:ph type="title"/>
          </p:nvPr>
        </p:nvSpPr>
        <p:spPr/>
        <p:txBody>
          <a:bodyPr/>
          <a:lstStyle/>
          <a:p>
            <a:r>
              <a:rPr lang="fr-CA" dirty="0">
                <a:cs typeface="Calibri"/>
              </a:rPr>
              <a:t>Notre culture actuelle</a:t>
            </a:r>
            <a:endParaRPr lang="fr-CA" dirty="0"/>
          </a:p>
        </p:txBody>
      </p:sp>
      <p:pic>
        <p:nvPicPr>
          <p:cNvPr id="9" name="Graphic 8" descr="Dumbbell with solid fill">
            <a:extLst>
              <a:ext uri="{FF2B5EF4-FFF2-40B4-BE49-F238E27FC236}">
                <a16:creationId xmlns:a16="http://schemas.microsoft.com/office/drawing/2014/main" id="{0C0471FE-49EC-9B60-D1B8-AB948F20AF6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484381" y="3824617"/>
            <a:ext cx="1093539" cy="1093539"/>
          </a:xfrm>
          <a:prstGeom prst="rect">
            <a:avLst/>
          </a:prstGeom>
        </p:spPr>
      </p:pic>
      <p:pic>
        <p:nvPicPr>
          <p:cNvPr id="11" name="Graphic 10" descr="Fork and knife with solid fill">
            <a:extLst>
              <a:ext uri="{FF2B5EF4-FFF2-40B4-BE49-F238E27FC236}">
                <a16:creationId xmlns:a16="http://schemas.microsoft.com/office/drawing/2014/main" id="{3E7555F9-9FED-40D1-FBC9-C1D31A1C7B5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27129" y="3786096"/>
            <a:ext cx="914400" cy="914400"/>
          </a:xfrm>
          <a:prstGeom prst="rect">
            <a:avLst/>
          </a:prstGeom>
        </p:spPr>
      </p:pic>
      <p:pic>
        <p:nvPicPr>
          <p:cNvPr id="13" name="Graphic 12" descr="Chat with solid fill">
            <a:extLst>
              <a:ext uri="{FF2B5EF4-FFF2-40B4-BE49-F238E27FC236}">
                <a16:creationId xmlns:a16="http://schemas.microsoft.com/office/drawing/2014/main" id="{4D988B39-9978-241E-6F0C-6EB3B8C50A6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429952" y="1543849"/>
            <a:ext cx="914400" cy="914400"/>
          </a:xfrm>
          <a:prstGeom prst="rect">
            <a:avLst/>
          </a:prstGeom>
        </p:spPr>
      </p:pic>
      <p:pic>
        <p:nvPicPr>
          <p:cNvPr id="15" name="Graphic 14" descr="Weight Loss with solid fill">
            <a:extLst>
              <a:ext uri="{FF2B5EF4-FFF2-40B4-BE49-F238E27FC236}">
                <a16:creationId xmlns:a16="http://schemas.microsoft.com/office/drawing/2014/main" id="{AE746916-4DC2-026E-B152-6BE821DC707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921265" y="1528895"/>
            <a:ext cx="914400" cy="914400"/>
          </a:xfrm>
          <a:prstGeom prst="rect">
            <a:avLst/>
          </a:prstGeom>
        </p:spPr>
      </p:pic>
      <p:pic>
        <p:nvPicPr>
          <p:cNvPr id="25" name="Graphic 24" descr="Clipboard Partially Checked with solid fill">
            <a:extLst>
              <a:ext uri="{FF2B5EF4-FFF2-40B4-BE49-F238E27FC236}">
                <a16:creationId xmlns:a16="http://schemas.microsoft.com/office/drawing/2014/main" id="{534F5D16-21DE-563C-3028-10EC54DE760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43109" y="1533140"/>
            <a:ext cx="994229" cy="848511"/>
          </a:xfrm>
          <a:prstGeom prst="rect">
            <a:avLst/>
          </a:prstGeom>
        </p:spPr>
      </p:pic>
      <p:pic>
        <p:nvPicPr>
          <p:cNvPr id="27" name="Graphic 26" descr="Online Network with solid fill">
            <a:extLst>
              <a:ext uri="{FF2B5EF4-FFF2-40B4-BE49-F238E27FC236}">
                <a16:creationId xmlns:a16="http://schemas.microsoft.com/office/drawing/2014/main" id="{54238159-2C25-1652-9C5C-4D4064AA060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16236" y="3875060"/>
            <a:ext cx="914400" cy="914400"/>
          </a:xfrm>
          <a:prstGeom prst="rect">
            <a:avLst/>
          </a:prstGeom>
        </p:spPr>
      </p:pic>
      <p:pic>
        <p:nvPicPr>
          <p:cNvPr id="31" name="Graphic 30" descr="Afraid face">
            <a:extLst>
              <a:ext uri="{FF2B5EF4-FFF2-40B4-BE49-F238E27FC236}">
                <a16:creationId xmlns:a16="http://schemas.microsoft.com/office/drawing/2014/main" id="{4E91CCFC-FAAB-3DD6-191C-2F983C79390E}"/>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270736" y="1426739"/>
            <a:ext cx="932656" cy="852714"/>
          </a:xfrm>
          <a:prstGeom prst="rect">
            <a:avLst/>
          </a:prstGeom>
        </p:spPr>
      </p:pic>
      <p:pic>
        <p:nvPicPr>
          <p:cNvPr id="37" name="Graphic 36" descr="No sign with solid fill">
            <a:extLst>
              <a:ext uri="{FF2B5EF4-FFF2-40B4-BE49-F238E27FC236}">
                <a16:creationId xmlns:a16="http://schemas.microsoft.com/office/drawing/2014/main" id="{242DBDDB-472F-9995-59BF-5357A7E5E03B}"/>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441980" y="3786096"/>
            <a:ext cx="860413" cy="860413"/>
          </a:xfrm>
          <a:prstGeom prst="rect">
            <a:avLst/>
          </a:prstGeom>
        </p:spPr>
      </p:pic>
      <p:sp>
        <p:nvSpPr>
          <p:cNvPr id="4" name="TextBox 3">
            <a:extLst>
              <a:ext uri="{FF2B5EF4-FFF2-40B4-BE49-F238E27FC236}">
                <a16:creationId xmlns:a16="http://schemas.microsoft.com/office/drawing/2014/main" id="{69681415-3383-AF6A-506B-152F2FC40AE5}"/>
              </a:ext>
            </a:extLst>
          </p:cNvPr>
          <p:cNvSpPr txBox="1"/>
          <p:nvPr/>
        </p:nvSpPr>
        <p:spPr>
          <a:xfrm>
            <a:off x="4375893" y="2552733"/>
            <a:ext cx="2416895" cy="923330"/>
          </a:xfrm>
          <a:prstGeom prst="rect">
            <a:avLst/>
          </a:prstGeom>
          <a:noFill/>
        </p:spPr>
        <p:txBody>
          <a:bodyPr wrap="square" lIns="91440" tIns="45720" rIns="91440" bIns="45720" rtlCol="0" anchor="t">
            <a:spAutoFit/>
          </a:bodyPr>
          <a:lstStyle/>
          <a:p>
            <a:r>
              <a:rPr lang="fr-FR" dirty="0"/>
              <a:t>Mesurer votre valeur par rapport à la taille de votre corps</a:t>
            </a:r>
            <a:endParaRPr lang="en-CA" dirty="0"/>
          </a:p>
        </p:txBody>
      </p:sp>
      <p:sp>
        <p:nvSpPr>
          <p:cNvPr id="5" name="TextBox 4">
            <a:extLst>
              <a:ext uri="{FF2B5EF4-FFF2-40B4-BE49-F238E27FC236}">
                <a16:creationId xmlns:a16="http://schemas.microsoft.com/office/drawing/2014/main" id="{21CB9BB6-45E7-E620-A5BF-98FA29A69D74}"/>
              </a:ext>
            </a:extLst>
          </p:cNvPr>
          <p:cNvSpPr txBox="1"/>
          <p:nvPr/>
        </p:nvSpPr>
        <p:spPr>
          <a:xfrm>
            <a:off x="7461772" y="4865726"/>
            <a:ext cx="1734649" cy="1477328"/>
          </a:xfrm>
          <a:prstGeom prst="rect">
            <a:avLst/>
          </a:prstGeom>
          <a:noFill/>
        </p:spPr>
        <p:txBody>
          <a:bodyPr wrap="square" rtlCol="0">
            <a:spAutoFit/>
          </a:bodyPr>
          <a:lstStyle/>
          <a:p>
            <a:r>
              <a:rPr lang="fr-FR" dirty="0"/>
              <a:t>Faire de l'exercice pour compenser les calories ingérées</a:t>
            </a:r>
            <a:endParaRPr lang="en-CA" dirty="0"/>
          </a:p>
        </p:txBody>
      </p:sp>
      <p:sp>
        <p:nvSpPr>
          <p:cNvPr id="10" name="TextBox 9">
            <a:extLst>
              <a:ext uri="{FF2B5EF4-FFF2-40B4-BE49-F238E27FC236}">
                <a16:creationId xmlns:a16="http://schemas.microsoft.com/office/drawing/2014/main" id="{FEAE8CBA-CBF2-9A8E-D12C-10F0D233BF78}"/>
              </a:ext>
            </a:extLst>
          </p:cNvPr>
          <p:cNvSpPr txBox="1"/>
          <p:nvPr/>
        </p:nvSpPr>
        <p:spPr>
          <a:xfrm>
            <a:off x="453738" y="2458249"/>
            <a:ext cx="1639397" cy="1200329"/>
          </a:xfrm>
          <a:prstGeom prst="rect">
            <a:avLst/>
          </a:prstGeom>
          <a:noFill/>
        </p:spPr>
        <p:txBody>
          <a:bodyPr wrap="square" rtlCol="0">
            <a:spAutoFit/>
          </a:bodyPr>
          <a:lstStyle/>
          <a:p>
            <a:r>
              <a:rPr lang="en-US" dirty="0" err="1"/>
              <a:t>Étiqueter</a:t>
            </a:r>
            <a:r>
              <a:rPr lang="en-US" dirty="0"/>
              <a:t> les aliments </a:t>
            </a:r>
            <a:r>
              <a:rPr lang="en-US" dirty="0" err="1"/>
              <a:t>comme</a:t>
            </a:r>
            <a:r>
              <a:rPr lang="en-US" dirty="0"/>
              <a:t> bons </a:t>
            </a:r>
            <a:r>
              <a:rPr lang="en-US" dirty="0" err="1"/>
              <a:t>ou</a:t>
            </a:r>
            <a:r>
              <a:rPr lang="en-US" dirty="0"/>
              <a:t> </a:t>
            </a:r>
            <a:r>
              <a:rPr lang="en-US" dirty="0" err="1"/>
              <a:t>mauvais</a:t>
            </a:r>
            <a:endParaRPr lang="en-CA" dirty="0"/>
          </a:p>
        </p:txBody>
      </p:sp>
      <p:sp>
        <p:nvSpPr>
          <p:cNvPr id="12" name="TextBox 11">
            <a:extLst>
              <a:ext uri="{FF2B5EF4-FFF2-40B4-BE49-F238E27FC236}">
                <a16:creationId xmlns:a16="http://schemas.microsoft.com/office/drawing/2014/main" id="{6D6ACC10-CB38-B409-00E4-41980DA08444}"/>
              </a:ext>
            </a:extLst>
          </p:cNvPr>
          <p:cNvSpPr txBox="1"/>
          <p:nvPr/>
        </p:nvSpPr>
        <p:spPr>
          <a:xfrm>
            <a:off x="2350683" y="2458249"/>
            <a:ext cx="1637926" cy="1200329"/>
          </a:xfrm>
          <a:prstGeom prst="rect">
            <a:avLst/>
          </a:prstGeom>
          <a:noFill/>
        </p:spPr>
        <p:txBody>
          <a:bodyPr wrap="square" rtlCol="0">
            <a:spAutoFit/>
          </a:bodyPr>
          <a:lstStyle/>
          <a:p>
            <a:r>
              <a:rPr lang="en-US" dirty="0"/>
              <a:t>Commenter sur </a:t>
            </a:r>
            <a:r>
              <a:rPr lang="en-US" dirty="0" err="1"/>
              <a:t>notre</a:t>
            </a:r>
            <a:r>
              <a:rPr lang="en-US" dirty="0"/>
              <a:t> corps </a:t>
            </a:r>
            <a:r>
              <a:rPr lang="en-US" dirty="0" err="1"/>
              <a:t>ou</a:t>
            </a:r>
            <a:r>
              <a:rPr lang="en-US" dirty="0"/>
              <a:t> </a:t>
            </a:r>
            <a:r>
              <a:rPr lang="en-US" dirty="0" err="1"/>
              <a:t>celui</a:t>
            </a:r>
            <a:r>
              <a:rPr lang="en-US" dirty="0"/>
              <a:t> des </a:t>
            </a:r>
            <a:r>
              <a:rPr lang="en-US" dirty="0" err="1"/>
              <a:t>autres</a:t>
            </a:r>
            <a:endParaRPr lang="en-CA" dirty="0"/>
          </a:p>
        </p:txBody>
      </p:sp>
      <p:sp>
        <p:nvSpPr>
          <p:cNvPr id="14" name="TextBox 13">
            <a:extLst>
              <a:ext uri="{FF2B5EF4-FFF2-40B4-BE49-F238E27FC236}">
                <a16:creationId xmlns:a16="http://schemas.microsoft.com/office/drawing/2014/main" id="{7FA8EB0E-0703-83F0-0361-6B574B0A9F41}"/>
              </a:ext>
            </a:extLst>
          </p:cNvPr>
          <p:cNvSpPr txBox="1"/>
          <p:nvPr/>
        </p:nvSpPr>
        <p:spPr>
          <a:xfrm>
            <a:off x="543109" y="4883742"/>
            <a:ext cx="2091910" cy="1477328"/>
          </a:xfrm>
          <a:prstGeom prst="rect">
            <a:avLst/>
          </a:prstGeom>
          <a:noFill/>
        </p:spPr>
        <p:txBody>
          <a:bodyPr wrap="square" lIns="91440" tIns="45720" rIns="91440" bIns="45720" rtlCol="0" anchor="t">
            <a:spAutoFit/>
          </a:bodyPr>
          <a:lstStyle/>
          <a:p>
            <a:r>
              <a:rPr lang="fr-FR" dirty="0"/>
              <a:t>Éviter les situations sociales en raison de la nourriture ou de l'apparence</a:t>
            </a:r>
            <a:endParaRPr lang="en-US" dirty="0">
              <a:ea typeface="Calibri"/>
              <a:cs typeface="Calibri"/>
            </a:endParaRPr>
          </a:p>
        </p:txBody>
      </p:sp>
      <p:sp>
        <p:nvSpPr>
          <p:cNvPr id="16" name="TextBox 15">
            <a:extLst>
              <a:ext uri="{FF2B5EF4-FFF2-40B4-BE49-F238E27FC236}">
                <a16:creationId xmlns:a16="http://schemas.microsoft.com/office/drawing/2014/main" id="{FDD3E2FD-B51F-7300-8DDA-3FD81951111A}"/>
              </a:ext>
            </a:extLst>
          </p:cNvPr>
          <p:cNvSpPr txBox="1"/>
          <p:nvPr/>
        </p:nvSpPr>
        <p:spPr>
          <a:xfrm flipH="1">
            <a:off x="7044005" y="2443295"/>
            <a:ext cx="2152416" cy="1477328"/>
          </a:xfrm>
          <a:prstGeom prst="rect">
            <a:avLst/>
          </a:prstGeom>
          <a:noFill/>
        </p:spPr>
        <p:txBody>
          <a:bodyPr wrap="square" rtlCol="0">
            <a:spAutoFit/>
          </a:bodyPr>
          <a:lstStyle/>
          <a:p>
            <a:r>
              <a:rPr lang="fr-FR" dirty="0"/>
              <a:t>Sentiments de culpabilité pour ne pas avoir suivi notre routine de bien-être</a:t>
            </a:r>
            <a:endParaRPr lang="en-CA" dirty="0"/>
          </a:p>
        </p:txBody>
      </p:sp>
      <p:sp>
        <p:nvSpPr>
          <p:cNvPr id="22" name="TextBox 21">
            <a:extLst>
              <a:ext uri="{FF2B5EF4-FFF2-40B4-BE49-F238E27FC236}">
                <a16:creationId xmlns:a16="http://schemas.microsoft.com/office/drawing/2014/main" id="{3208E43A-3582-67A4-00CE-8A38D75004C8}"/>
              </a:ext>
            </a:extLst>
          </p:cNvPr>
          <p:cNvSpPr txBox="1"/>
          <p:nvPr/>
        </p:nvSpPr>
        <p:spPr>
          <a:xfrm>
            <a:off x="5127140" y="4927601"/>
            <a:ext cx="2013611" cy="1477328"/>
          </a:xfrm>
          <a:prstGeom prst="rect">
            <a:avLst/>
          </a:prstGeom>
          <a:noFill/>
        </p:spPr>
        <p:txBody>
          <a:bodyPr wrap="square" rtlCol="0">
            <a:spAutoFit/>
          </a:bodyPr>
          <a:lstStyle/>
          <a:p>
            <a:r>
              <a:rPr lang="en-US" dirty="0" err="1"/>
              <a:t>Éliminer</a:t>
            </a:r>
            <a:r>
              <a:rPr lang="en-US" dirty="0"/>
              <a:t> des </a:t>
            </a:r>
            <a:r>
              <a:rPr lang="en-US" dirty="0" err="1"/>
              <a:t>groupes</a:t>
            </a:r>
            <a:r>
              <a:rPr lang="en-US" dirty="0"/>
              <a:t> </a:t>
            </a:r>
            <a:r>
              <a:rPr lang="en-US" dirty="0" err="1"/>
              <a:t>alimentaires</a:t>
            </a:r>
            <a:r>
              <a:rPr lang="en-US" dirty="0"/>
              <a:t> </a:t>
            </a:r>
            <a:r>
              <a:rPr lang="en-US" dirty="0" err="1"/>
              <a:t>ou</a:t>
            </a:r>
            <a:r>
              <a:rPr lang="en-US" dirty="0"/>
              <a:t> des aliments </a:t>
            </a:r>
            <a:r>
              <a:rPr lang="en-US" dirty="0" err="1"/>
              <a:t>spécifiques</a:t>
            </a:r>
            <a:endParaRPr lang="en-CA" dirty="0"/>
          </a:p>
        </p:txBody>
      </p:sp>
      <p:sp>
        <p:nvSpPr>
          <p:cNvPr id="26" name="TextBox 25">
            <a:extLst>
              <a:ext uri="{FF2B5EF4-FFF2-40B4-BE49-F238E27FC236}">
                <a16:creationId xmlns:a16="http://schemas.microsoft.com/office/drawing/2014/main" id="{68EA1500-6B0E-0503-25E7-A6CC17B8596C}"/>
              </a:ext>
            </a:extLst>
          </p:cNvPr>
          <p:cNvSpPr txBox="1"/>
          <p:nvPr/>
        </p:nvSpPr>
        <p:spPr>
          <a:xfrm>
            <a:off x="2924367" y="4918156"/>
            <a:ext cx="1803088" cy="1200329"/>
          </a:xfrm>
          <a:prstGeom prst="rect">
            <a:avLst/>
          </a:prstGeom>
          <a:noFill/>
        </p:spPr>
        <p:txBody>
          <a:bodyPr wrap="square" lIns="91440" tIns="45720" rIns="91440" bIns="45720" rtlCol="0" anchor="t">
            <a:spAutoFit/>
          </a:bodyPr>
          <a:lstStyle/>
          <a:p>
            <a:r>
              <a:rPr lang="fr-FR" dirty="0"/>
              <a:t>Ne pas manger pour la joie, le plaisir ou le réconfort</a:t>
            </a:r>
            <a:endParaRPr lang="en-US" dirty="0">
              <a:ea typeface="Calibri"/>
              <a:cs typeface="Calibri"/>
            </a:endParaRPr>
          </a:p>
        </p:txBody>
      </p:sp>
      <p:pic>
        <p:nvPicPr>
          <p:cNvPr id="30" name="Graphic 29" descr="Burger and drink with solid fill">
            <a:extLst>
              <a:ext uri="{FF2B5EF4-FFF2-40B4-BE49-F238E27FC236}">
                <a16:creationId xmlns:a16="http://schemas.microsoft.com/office/drawing/2014/main" id="{6BC70A6E-0B26-8151-00E6-C29395B4D12B}"/>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3111324" y="3786096"/>
            <a:ext cx="1092329" cy="1092329"/>
          </a:xfrm>
          <a:prstGeom prst="rect">
            <a:avLst/>
          </a:prstGeom>
        </p:spPr>
      </p:pic>
      <p:sp>
        <p:nvSpPr>
          <p:cNvPr id="7" name="AutoShape 2" descr="Dumbbell with solid fill">
            <a:extLst>
              <a:ext uri="{FF2B5EF4-FFF2-40B4-BE49-F238E27FC236}">
                <a16:creationId xmlns:a16="http://schemas.microsoft.com/office/drawing/2014/main" id="{72B7CBDC-FD1B-46D6-0509-8F22BBB24C6F}"/>
              </a:ext>
            </a:extLst>
          </p:cNvPr>
          <p:cNvSpPr>
            <a:spLocks noChangeAspect="1" noChangeArrowheads="1"/>
          </p:cNvSpPr>
          <p:nvPr/>
        </p:nvSpPr>
        <p:spPr bwMode="auto">
          <a:xfrm>
            <a:off x="5943600" y="3276600"/>
            <a:ext cx="1236472" cy="123647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AutoShape 4" descr="Dumbbell with solid fill">
            <a:extLst>
              <a:ext uri="{FF2B5EF4-FFF2-40B4-BE49-F238E27FC236}">
                <a16:creationId xmlns:a16="http://schemas.microsoft.com/office/drawing/2014/main" id="{0A0121D1-C2CC-FA22-B485-EFFF1F6E8665}"/>
              </a:ext>
            </a:extLst>
          </p:cNvPr>
          <p:cNvSpPr>
            <a:spLocks noChangeAspect="1" noChangeArrowheads="1"/>
          </p:cNvSpPr>
          <p:nvPr/>
        </p:nvSpPr>
        <p:spPr bwMode="auto">
          <a:xfrm>
            <a:off x="11099800" y="4297478"/>
            <a:ext cx="1477328" cy="147732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Tree>
    <p:extLst>
      <p:ext uri="{BB962C8B-B14F-4D97-AF65-F5344CB8AC3E}">
        <p14:creationId xmlns:p14="http://schemas.microsoft.com/office/powerpoint/2010/main" val="920076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ACEA6-1BD3-CF3F-0390-2B7D693CE79A}"/>
              </a:ext>
            </a:extLst>
          </p:cNvPr>
          <p:cNvSpPr>
            <a:spLocks noGrp="1"/>
          </p:cNvSpPr>
          <p:nvPr>
            <p:ph type="title"/>
          </p:nvPr>
        </p:nvSpPr>
        <p:spPr>
          <a:xfrm>
            <a:off x="133507" y="388218"/>
            <a:ext cx="8596668" cy="1320800"/>
          </a:xfrm>
        </p:spPr>
        <p:txBody>
          <a:bodyPr/>
          <a:lstStyle/>
          <a:p>
            <a:r>
              <a:rPr lang="fr-CA" dirty="0"/>
              <a:t>La culture des diètes et les enfants</a:t>
            </a:r>
            <a:endParaRPr lang="en-CA" dirty="0"/>
          </a:p>
        </p:txBody>
      </p:sp>
      <p:graphicFrame>
        <p:nvGraphicFramePr>
          <p:cNvPr id="4" name="Content Placeholder 3">
            <a:extLst>
              <a:ext uri="{FF2B5EF4-FFF2-40B4-BE49-F238E27FC236}">
                <a16:creationId xmlns:a16="http://schemas.microsoft.com/office/drawing/2014/main" id="{33B0B5E2-7263-91DE-39E4-1AC14B14D4BB}"/>
              </a:ext>
            </a:extLst>
          </p:cNvPr>
          <p:cNvGraphicFramePr>
            <a:graphicFrameLocks noGrp="1"/>
          </p:cNvGraphicFramePr>
          <p:nvPr>
            <p:ph idx="1"/>
            <p:extLst>
              <p:ext uri="{D42A27DB-BD31-4B8C-83A1-F6EECF244321}">
                <p14:modId xmlns:p14="http://schemas.microsoft.com/office/powerpoint/2010/main" val="1388284208"/>
              </p:ext>
            </p:extLst>
          </p:nvPr>
        </p:nvGraphicFramePr>
        <p:xfrm>
          <a:off x="677863" y="1251284"/>
          <a:ext cx="9101404" cy="47907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9853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23483-8960-8552-861D-19683DE0E87B}"/>
              </a:ext>
            </a:extLst>
          </p:cNvPr>
          <p:cNvSpPr>
            <a:spLocks noGrp="1"/>
          </p:cNvSpPr>
          <p:nvPr>
            <p:ph type="title"/>
          </p:nvPr>
        </p:nvSpPr>
        <p:spPr/>
        <p:txBody>
          <a:bodyPr/>
          <a:lstStyle/>
          <a:p>
            <a:r>
              <a:rPr lang="fr-CA" dirty="0"/>
              <a:t>Quels sont les impacts sur nos jeunes?</a:t>
            </a:r>
            <a:endParaRPr lang="en-CA" dirty="0"/>
          </a:p>
        </p:txBody>
      </p:sp>
      <p:sp>
        <p:nvSpPr>
          <p:cNvPr id="3" name="Content Placeholder 2">
            <a:extLst>
              <a:ext uri="{FF2B5EF4-FFF2-40B4-BE49-F238E27FC236}">
                <a16:creationId xmlns:a16="http://schemas.microsoft.com/office/drawing/2014/main" id="{408DF857-3E5C-2628-91B6-A034FD0BEF8C}"/>
              </a:ext>
            </a:extLst>
          </p:cNvPr>
          <p:cNvSpPr>
            <a:spLocks noGrp="1"/>
          </p:cNvSpPr>
          <p:nvPr>
            <p:ph idx="1"/>
          </p:nvPr>
        </p:nvSpPr>
        <p:spPr>
          <a:xfrm>
            <a:off x="739898" y="1488613"/>
            <a:ext cx="8596668" cy="3880773"/>
          </a:xfrm>
        </p:spPr>
        <p:txBody>
          <a:bodyPr>
            <a:normAutofit fontScale="92500"/>
          </a:bodyPr>
          <a:lstStyle/>
          <a:p>
            <a:r>
              <a:rPr lang="fr-FR" sz="2800" dirty="0"/>
              <a:t>Augmente l’insatisfaction corporelle et les préoccupations à l’image corporelle</a:t>
            </a:r>
          </a:p>
          <a:p>
            <a:r>
              <a:rPr lang="fr-FR" sz="2800" dirty="0"/>
              <a:t>Grande pression aux enfants pour conformer aux idéaux de la minceur</a:t>
            </a:r>
          </a:p>
          <a:p>
            <a:r>
              <a:rPr lang="fr-FR" sz="2800" dirty="0"/>
              <a:t>Plus haut taux d’intimidation et stigmatisation liés au poids pour les enfants ayant un corps plus volumineux</a:t>
            </a:r>
          </a:p>
          <a:p>
            <a:r>
              <a:rPr lang="fr-FR" sz="2800" dirty="0"/>
              <a:t>Augmente le risque de l’alimentation chaotique et des troubles alimentaires</a:t>
            </a:r>
          </a:p>
        </p:txBody>
      </p:sp>
    </p:spTree>
    <p:extLst>
      <p:ext uri="{BB962C8B-B14F-4D97-AF65-F5344CB8AC3E}">
        <p14:creationId xmlns:p14="http://schemas.microsoft.com/office/powerpoint/2010/main" val="198339796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6ceaed9b-5dcc-461d-aea1-6a0f82deca73" ContentTypeId="0x01010048CFD5B4EDE24B4A8220D13FA3C3485A26"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FCH - Health Promotion and Program Delivery" ma:contentTypeID="0x01010048CFD5B4EDE24B4A8220D13FA3C3485A260077FFBA10ABB73D4FB4D22320287BC81E" ma:contentTypeVersion="21" ma:contentTypeDescription="" ma:contentTypeScope="" ma:versionID="01ab6e994e866b84c258b8831d746a95">
  <xsd:schema xmlns:xsd="http://www.w3.org/2001/XMLSchema" xmlns:xs="http://www.w3.org/2001/XMLSchema" xmlns:p="http://schemas.microsoft.com/office/2006/metadata/properties" xmlns:ns1="http://schemas.microsoft.com/sharepoint/v3" xmlns:ns2="ee7211e3-8b69-4b33-a468-abc04815aada" xmlns:ns3="2d5836b4-a1b4-4e49-a315-da694c22dce5" targetNamespace="http://schemas.microsoft.com/office/2006/metadata/properties" ma:root="true" ma:fieldsID="48f64687d974a06893621c2d0a3d1b48" ns1:_="" ns2:_="" ns3:_="">
    <xsd:import namespace="http://schemas.microsoft.com/sharepoint/v3"/>
    <xsd:import namespace="ee7211e3-8b69-4b33-a468-abc04815aada"/>
    <xsd:import namespace="2d5836b4-a1b4-4e49-a315-da694c22dce5"/>
    <xsd:element name="properties">
      <xsd:complexType>
        <xsd:sequence>
          <xsd:element name="documentManagement">
            <xsd:complexType>
              <xsd:all>
                <xsd:element ref="ns2:Year" minOccurs="0"/>
                <xsd:element ref="ns3:DocumentType" minOccurs="0"/>
                <xsd:element ref="ns3:MediaServiceMetadata" minOccurs="0"/>
                <xsd:element ref="ns3:MediaServiceFastMetadata" minOccurs="0"/>
                <xsd:element ref="ns3:MediaServiceObjectDetectorVersions" minOccurs="0"/>
                <xsd:element ref="ns2:Topic" minOccurs="0"/>
                <xsd:element ref="ns1:TagEventDate" minOccurs="0"/>
                <xsd:element ref="ns3:_Flow_SignoffStatu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TagEventDate" ma:index="15" nillable="true" ma:displayName="Label Event Date" ma:hidden="true" ma:internalName="TagEventDat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e7211e3-8b69-4b33-a468-abc04815aada" elementFormDefault="qualified">
    <xsd:import namespace="http://schemas.microsoft.com/office/2006/documentManagement/types"/>
    <xsd:import namespace="http://schemas.microsoft.com/office/infopath/2007/PartnerControls"/>
    <xsd:element name="Year" ma:index="9" nillable="true" ma:displayName="Year" ma:indexed="true" ma:internalName="Year">
      <xsd:simpleType>
        <xsd:restriction base="dms:Text"/>
      </xsd:simpleType>
    </xsd:element>
    <xsd:element name="Topic" ma:index="14" nillable="true" ma:displayName="Topic" ma:indexed="true" ma:internalName="Topic">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d5836b4-a1b4-4e49-a315-da694c22dce5" elementFormDefault="qualified">
    <xsd:import namespace="http://schemas.microsoft.com/office/2006/documentManagement/types"/>
    <xsd:import namespace="http://schemas.microsoft.com/office/infopath/2007/PartnerControls"/>
    <xsd:element name="DocumentType" ma:index="10" nillable="true" ma:displayName="Document Type" ma:format="Dropdown" ma:indexed="true" ma:internalName="DocumentType">
      <xsd:simpleType>
        <xsd:restriction base="dms:Choice">
          <xsd:enumeration value="Advocacy"/>
          <xsd:enumeration value="Evaluation"/>
          <xsd:enumeration value="Events"/>
          <xsd:enumeration value="Evidence - Data"/>
          <xsd:enumeration value="Evidence - External PHU Resources"/>
          <xsd:enumeration value="Evidence - General"/>
          <xsd:enumeration value="Evidence - Literature"/>
          <xsd:enumeration value="General"/>
          <xsd:enumeration value="Meetings - Agenda and Minutes"/>
          <xsd:enumeration value="Planning - Budget"/>
          <xsd:enumeration value="Planning - Workplan"/>
          <xsd:enumeration value="Products - Communications"/>
          <xsd:enumeration value="Products - Reports"/>
          <xsd:enumeration value="Terms of Reference"/>
          <xsd:enumeration value="Tools &amp; Resources"/>
          <xsd:enumeration value="Working Documents"/>
          <xsd:enumeration value="Working Documents - Completed"/>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_Flow_SignoffStatus" ma:index="16" nillable="true" ma:displayName="Sign-off status" ma:internalName="Sign_x002d_off_x0020_status">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Topic xmlns="ee7211e3-8b69-4b33-a468-abc04815aada" xsi:nil="true"/>
    <DocumentType xmlns="2d5836b4-a1b4-4e49-a315-da694c22dce5" xsi:nil="true"/>
    <Year xmlns="ee7211e3-8b69-4b33-a468-abc04815aada" xsi:nil="true"/>
    <_Flow_SignoffStatus xmlns="2d5836b4-a1b4-4e49-a315-da694c22dce5" xsi:nil="true"/>
    <TagEventDate xmlns="http://schemas.microsoft.com/sharepoint/v3">2023-12-31T22:00:00+00:00</TagEventDate>
  </documentManagement>
</p:properties>
</file>

<file path=customXml/itemProps1.xml><?xml version="1.0" encoding="utf-8"?>
<ds:datastoreItem xmlns:ds="http://schemas.openxmlformats.org/officeDocument/2006/customXml" ds:itemID="{6A198B99-33FA-4135-908A-319F3CF34FDD}">
  <ds:schemaRefs>
    <ds:schemaRef ds:uri="Microsoft.SharePoint.Taxonomy.ContentTypeSync"/>
  </ds:schemaRefs>
</ds:datastoreItem>
</file>

<file path=customXml/itemProps2.xml><?xml version="1.0" encoding="utf-8"?>
<ds:datastoreItem xmlns:ds="http://schemas.openxmlformats.org/officeDocument/2006/customXml" ds:itemID="{F4C778A7-13F6-4840-ADDA-B1067936F000}">
  <ds:schemaRefs>
    <ds:schemaRef ds:uri="http://schemas.microsoft.com/sharepoint/v3/contenttype/forms"/>
  </ds:schemaRefs>
</ds:datastoreItem>
</file>

<file path=customXml/itemProps3.xml><?xml version="1.0" encoding="utf-8"?>
<ds:datastoreItem xmlns:ds="http://schemas.openxmlformats.org/officeDocument/2006/customXml" ds:itemID="{B13007C7-AD19-46C7-BBEE-1FF39EAF91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7211e3-8b69-4b33-a468-abc04815aada"/>
    <ds:schemaRef ds:uri="2d5836b4-a1b4-4e49-a315-da694c22dc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94A1E99B-B6E9-4E15-8692-4BA0BFE85644}">
  <ds:schemaRef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www.w3.org/XML/1998/namespace"/>
    <ds:schemaRef ds:uri="2d5836b4-a1b4-4e49-a315-da694c22dce5"/>
    <ds:schemaRef ds:uri="http://purl.org/dc/terms/"/>
    <ds:schemaRef ds:uri="ee7211e3-8b69-4b33-a468-abc04815aada"/>
    <ds:schemaRef ds:uri="http://schemas.microsoft.com/sharepoint/v3"/>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Facet</Template>
  <TotalTime>29532</TotalTime>
  <Words>4284</Words>
  <Application>Microsoft Office PowerPoint</Application>
  <PresentationFormat>Widescreen</PresentationFormat>
  <Paragraphs>217</Paragraphs>
  <Slides>23</Slides>
  <Notes>22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Arial</vt:lpstr>
      <vt:lpstr>BlinkMacSystemFont</vt:lpstr>
      <vt:lpstr>Calibri</vt:lpstr>
      <vt:lpstr>Roboto</vt:lpstr>
      <vt:lpstr>Roboto Mono Web</vt:lpstr>
      <vt:lpstr>Times New Roman</vt:lpstr>
      <vt:lpstr>Trebuchet MS</vt:lpstr>
      <vt:lpstr>Wingdings</vt:lpstr>
      <vt:lpstr>Wingdings 3</vt:lpstr>
      <vt:lpstr>Facet</vt:lpstr>
      <vt:lpstr>Nos paroles ont un impact -  Comment promouvoir une image  corporelle positive et une  relation saine avec la nourriture</vt:lpstr>
      <vt:lpstr>Diététistes en santé publique de l’Ontario </vt:lpstr>
      <vt:lpstr>Reconnaissance du territoire</vt:lpstr>
      <vt:lpstr>Notre temps ensemble</vt:lpstr>
      <vt:lpstr>Prends soins</vt:lpstr>
      <vt:lpstr>Quels messages as-tu reçu au sujet de ton alimentation, ton corps et ta santé au cours de ta vie? </vt:lpstr>
      <vt:lpstr>Notre culture actuelle</vt:lpstr>
      <vt:lpstr>La culture des diètes et les enfants</vt:lpstr>
      <vt:lpstr>Quels sont les impacts sur nos jeunes?</vt:lpstr>
      <vt:lpstr>Un problème complexe</vt:lpstr>
      <vt:lpstr>PowerPoint Presentation</vt:lpstr>
      <vt:lpstr>PowerPoint Presentation</vt:lpstr>
      <vt:lpstr>Créer un environnement dans lequel tous les enfants et les jeunes se sentent à l’aise</vt:lpstr>
      <vt:lpstr>Proposer des aliments ayant la plus haute valeur nutritive</vt:lpstr>
      <vt:lpstr>Des répliques à considérer </vt:lpstr>
      <vt:lpstr>Des répliques à considérer </vt:lpstr>
      <vt:lpstr>Encourager les enfants et les jeunes à être attentifs à leurs signaux de faim et de satiété</vt:lpstr>
      <vt:lpstr>Communications </vt:lpstr>
      <vt:lpstr>Études de cas</vt:lpstr>
      <vt:lpstr>Un bénévole vous informe que la plupart des élèves, surtout les plus vieux, demandent toujours d’avoir deux ou plus muffins lorsqu’ils sont offerts. Ce déjeuner est aussi accompagné de fruits et de yogourts.</vt:lpstr>
      <vt:lpstr>Pour en savoir plus</vt:lpstr>
      <vt:lpstr>Merci et questions</vt:lpstr>
      <vt:lpstr>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Talk About Food at School</dc:title>
  <dc:creator>Chantal Belanger, RD</dc:creator>
  <cp:lastModifiedBy>Chantal Belanger, RD</cp:lastModifiedBy>
  <cp:revision>798</cp:revision>
  <dcterms:created xsi:type="dcterms:W3CDTF">2023-11-01T17:37:35Z</dcterms:created>
  <dcterms:modified xsi:type="dcterms:W3CDTF">2024-11-01T12:29:01Z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0x01010048CFD5B4EDE24B4A8220D13FA3C3485A260077FFBA10ABB73D4FB4D22320287BC81E</vt:lpwstr>
  </property>
  <property fmtid="{D5CDD505-2E9C-101B-9397-08002B2CF9AE}" pid="3" name="ComplianceAssetId">
    <vt:lpwstr/>
  </property>
  <property fmtid="{D5CDD505-2E9C-101B-9397-08002B2CF9AE}" pid="4" name="_ExtendedDescription">
    <vt:lpwstr/>
  </property>
  <property fmtid="{D5CDD505-2E9C-101B-9397-08002B2CF9AE}" pid="5" name="TriggerFlowInfo">
    <vt:lpwstr/>
  </property>
</Properties>
</file>