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5" r:id="rId10"/>
    <p:sldId id="266" r:id="rId11"/>
    <p:sldId id="278" r:id="rId12"/>
    <p:sldId id="267" r:id="rId13"/>
    <p:sldId id="268" r:id="rId14"/>
    <p:sldId id="269" r:id="rId15"/>
    <p:sldId id="275" r:id="rId16"/>
    <p:sldId id="276" r:id="rId17"/>
    <p:sldId id="270" r:id="rId18"/>
    <p:sldId id="271" r:id="rId19"/>
    <p:sldId id="264" r:id="rId20"/>
    <p:sldId id="274" r:id="rId21"/>
    <p:sldId id="277" r:id="rId22"/>
    <p:sldId id="272" r:id="rId23"/>
    <p:sldId id="273" r:id="rId24"/>
  </p:sldIdLst>
  <p:sldSz cx="18288000" cy="10287000"/>
  <p:notesSz cx="6858000" cy="9144000"/>
  <p:embeddedFontLst>
    <p:embeddedFont>
      <p:font typeface="Abadi" panose="020B0604020104020204" pitchFamily="34" charset="0"/>
      <p:regular r:id="rId26"/>
    </p:embeddedFont>
    <p:embeddedFont>
      <p:font typeface="Afrah" panose="020B0604020202020204" charset="0"/>
      <p:regular r:id="rId27"/>
    </p:embeddedFont>
    <p:embeddedFont>
      <p:font typeface="Afrah Bold" panose="020B0604020202020204" charset="0"/>
      <p:regular r:id="rId28"/>
    </p:embeddedFont>
    <p:embeddedFont>
      <p:font typeface="Arimo" panose="020B0604020202020204" charset="0"/>
      <p:regular r:id="rId29"/>
    </p:embeddedFont>
    <p:embeddedFont>
      <p:font typeface="Arimo Bold" panose="020B0604020202020204" charset="0"/>
      <p:regular r:id="rId30"/>
    </p:embeddedFont>
    <p:embeddedFont>
      <p:font typeface="Arimo Bold Italics" panose="020B0604020202020204" charset="0"/>
      <p:regular r:id="rId31"/>
    </p:embeddedFont>
    <p:embeddedFont>
      <p:font typeface="Arimo Italics" panose="020B0604020202020204"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40" d="100"/>
          <a:sy n="40" d="100"/>
        </p:scale>
        <p:origin x="28"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9882AF-EC41-40A0-BCE6-729A3091CC68}" type="doc">
      <dgm:prSet loTypeId="urn:microsoft.com/office/officeart/2005/8/layout/hList1" loCatId="list" qsTypeId="urn:microsoft.com/office/officeart/2005/8/quickstyle/3d4" qsCatId="3D" csTypeId="urn:microsoft.com/office/officeart/2005/8/colors/colorful1" csCatId="colorful" phldr="1"/>
      <dgm:spPr/>
      <dgm:t>
        <a:bodyPr/>
        <a:lstStyle/>
        <a:p>
          <a:endParaRPr lang="en-US"/>
        </a:p>
      </dgm:t>
    </dgm:pt>
    <dgm:pt modelId="{C106382E-D5AE-4184-958C-E4385390B86F}">
      <dgm:prSet phldrT="[Text]"/>
      <dgm:spPr/>
      <dgm:t>
        <a:bodyPr/>
        <a:lstStyle/>
        <a:p>
          <a:pPr>
            <a:defRPr b="1"/>
          </a:pPr>
          <a:r>
            <a:rPr lang="en-US"/>
            <a:t>Protein</a:t>
          </a:r>
        </a:p>
      </dgm:t>
    </dgm:pt>
    <dgm:pt modelId="{55D6F7CE-7F24-46F6-AA2C-40606DA4CACC}" type="parTrans" cxnId="{DA9260C7-D72D-4EAE-A0C3-6D72B9A68383}">
      <dgm:prSet/>
      <dgm:spPr/>
      <dgm:t>
        <a:bodyPr/>
        <a:lstStyle/>
        <a:p>
          <a:endParaRPr lang="en-US"/>
        </a:p>
      </dgm:t>
    </dgm:pt>
    <dgm:pt modelId="{1569F809-ED97-4940-89AA-3604062996D7}" type="sibTrans" cxnId="{DA9260C7-D72D-4EAE-A0C3-6D72B9A68383}">
      <dgm:prSet/>
      <dgm:spPr/>
      <dgm:t>
        <a:bodyPr/>
        <a:lstStyle/>
        <a:p>
          <a:endParaRPr lang="en-US"/>
        </a:p>
      </dgm:t>
    </dgm:pt>
    <dgm:pt modelId="{E01E8B33-AB53-4210-866A-B662788D5C01}">
      <dgm:prSet phldrT="[Text]"/>
      <dgm:spPr/>
      <dgm:t>
        <a:bodyPr/>
        <a:lstStyle/>
        <a:p>
          <a:r>
            <a:rPr lang="en-US"/>
            <a:t>Labneh</a:t>
          </a:r>
        </a:p>
      </dgm:t>
    </dgm:pt>
    <dgm:pt modelId="{C17FC352-FACA-47C2-A1AD-F885EB32604F}" type="parTrans" cxnId="{1F4E36EE-0B78-494F-B414-B0AEFA5CE27B}">
      <dgm:prSet/>
      <dgm:spPr/>
      <dgm:t>
        <a:bodyPr/>
        <a:lstStyle/>
        <a:p>
          <a:endParaRPr lang="en-US"/>
        </a:p>
      </dgm:t>
    </dgm:pt>
    <dgm:pt modelId="{F5191587-F580-46D3-B7CC-22DF4E62B167}" type="sibTrans" cxnId="{1F4E36EE-0B78-494F-B414-B0AEFA5CE27B}">
      <dgm:prSet/>
      <dgm:spPr/>
      <dgm:t>
        <a:bodyPr/>
        <a:lstStyle/>
        <a:p>
          <a:endParaRPr lang="en-US"/>
        </a:p>
      </dgm:t>
    </dgm:pt>
    <dgm:pt modelId="{3A3610DD-2032-43C1-B31C-7AB7635D3661}">
      <dgm:prSet phldrT="[Text]"/>
      <dgm:spPr/>
      <dgm:t>
        <a:bodyPr/>
        <a:lstStyle/>
        <a:p>
          <a:r>
            <a:rPr lang="en-US"/>
            <a:t>Hummus</a:t>
          </a:r>
        </a:p>
      </dgm:t>
    </dgm:pt>
    <dgm:pt modelId="{16217460-CE9E-4586-96B2-55AD0F138F31}" type="parTrans" cxnId="{61E3E4D4-E0A7-4913-8F6A-D2F36A9A5C5A}">
      <dgm:prSet/>
      <dgm:spPr/>
      <dgm:t>
        <a:bodyPr/>
        <a:lstStyle/>
        <a:p>
          <a:endParaRPr lang="en-US"/>
        </a:p>
      </dgm:t>
    </dgm:pt>
    <dgm:pt modelId="{488D3DED-E733-4F84-8951-4B2D37AEB6FB}" type="sibTrans" cxnId="{61E3E4D4-E0A7-4913-8F6A-D2F36A9A5C5A}">
      <dgm:prSet/>
      <dgm:spPr/>
      <dgm:t>
        <a:bodyPr/>
        <a:lstStyle/>
        <a:p>
          <a:endParaRPr lang="en-US"/>
        </a:p>
      </dgm:t>
    </dgm:pt>
    <dgm:pt modelId="{07F5FE9A-5D65-46A7-B0CF-2918CA79977E}">
      <dgm:prSet phldrT="[Text]"/>
      <dgm:spPr/>
      <dgm:t>
        <a:bodyPr/>
        <a:lstStyle/>
        <a:p>
          <a:pPr>
            <a:defRPr b="1"/>
          </a:pPr>
          <a:r>
            <a:rPr lang="en-US"/>
            <a:t>Whole Grains</a:t>
          </a:r>
        </a:p>
      </dgm:t>
    </dgm:pt>
    <dgm:pt modelId="{12F4C539-F91B-47CD-8DA8-39023906E528}" type="parTrans" cxnId="{F0A8DB6D-DA54-4147-B97B-6F93BB9A2D13}">
      <dgm:prSet/>
      <dgm:spPr/>
      <dgm:t>
        <a:bodyPr/>
        <a:lstStyle/>
        <a:p>
          <a:endParaRPr lang="en-US"/>
        </a:p>
      </dgm:t>
    </dgm:pt>
    <dgm:pt modelId="{9B685521-882E-46D1-9507-67B136648A1C}" type="sibTrans" cxnId="{F0A8DB6D-DA54-4147-B97B-6F93BB9A2D13}">
      <dgm:prSet/>
      <dgm:spPr/>
      <dgm:t>
        <a:bodyPr/>
        <a:lstStyle/>
        <a:p>
          <a:endParaRPr lang="en-US"/>
        </a:p>
      </dgm:t>
    </dgm:pt>
    <dgm:pt modelId="{0667436C-2C42-4363-BA86-D4B396C08539}">
      <dgm:prSet phldrT="[Text]"/>
      <dgm:spPr/>
      <dgm:t>
        <a:bodyPr/>
        <a:lstStyle/>
        <a:p>
          <a:r>
            <a:rPr lang="en-US"/>
            <a:t>Chapati</a:t>
          </a:r>
        </a:p>
      </dgm:t>
    </dgm:pt>
    <dgm:pt modelId="{0D5462A7-DB58-4305-BB05-8395EC7BDBE1}" type="parTrans" cxnId="{1EEADEB4-8B1A-40C5-B1A3-0AFF333E4BD6}">
      <dgm:prSet/>
      <dgm:spPr/>
      <dgm:t>
        <a:bodyPr/>
        <a:lstStyle/>
        <a:p>
          <a:endParaRPr lang="en-US"/>
        </a:p>
      </dgm:t>
    </dgm:pt>
    <dgm:pt modelId="{9965C0D3-14B4-4914-916B-001FB0FC3F7F}" type="sibTrans" cxnId="{1EEADEB4-8B1A-40C5-B1A3-0AFF333E4BD6}">
      <dgm:prSet/>
      <dgm:spPr/>
      <dgm:t>
        <a:bodyPr/>
        <a:lstStyle/>
        <a:p>
          <a:endParaRPr lang="en-US"/>
        </a:p>
      </dgm:t>
    </dgm:pt>
    <dgm:pt modelId="{3D25E749-8B9E-46BC-AA52-578BBC5784DE}">
      <dgm:prSet phldrT="[Text]"/>
      <dgm:spPr/>
      <dgm:t>
        <a:bodyPr/>
        <a:lstStyle/>
        <a:p>
          <a:r>
            <a:rPr lang="en-US"/>
            <a:t>Naan</a:t>
          </a:r>
        </a:p>
      </dgm:t>
    </dgm:pt>
    <dgm:pt modelId="{2B4EE23C-ACF4-412A-97E7-3F637E4C6FED}" type="parTrans" cxnId="{E98C7D0A-BD5A-48DA-B480-9150BB190F52}">
      <dgm:prSet/>
      <dgm:spPr/>
      <dgm:t>
        <a:bodyPr/>
        <a:lstStyle/>
        <a:p>
          <a:endParaRPr lang="en-US"/>
        </a:p>
      </dgm:t>
    </dgm:pt>
    <dgm:pt modelId="{5A6B2784-02E7-454C-8032-881EB6162772}" type="sibTrans" cxnId="{E98C7D0A-BD5A-48DA-B480-9150BB190F52}">
      <dgm:prSet/>
      <dgm:spPr/>
      <dgm:t>
        <a:bodyPr/>
        <a:lstStyle/>
        <a:p>
          <a:endParaRPr lang="en-US"/>
        </a:p>
      </dgm:t>
    </dgm:pt>
    <dgm:pt modelId="{F1D9DA25-77A8-4C32-873A-81DF75D2CB40}">
      <dgm:prSet phldrT="[Text]"/>
      <dgm:spPr/>
      <dgm:t>
        <a:bodyPr/>
        <a:lstStyle/>
        <a:p>
          <a:r>
            <a:rPr lang="en-US"/>
            <a:t>Okra</a:t>
          </a:r>
        </a:p>
      </dgm:t>
    </dgm:pt>
    <dgm:pt modelId="{AF5C621D-A697-44DB-AB78-672E602B46F2}" type="parTrans" cxnId="{42164EFE-7149-4D5C-A472-8473EB60299B}">
      <dgm:prSet/>
      <dgm:spPr/>
      <dgm:t>
        <a:bodyPr/>
        <a:lstStyle/>
        <a:p>
          <a:endParaRPr lang="en-US"/>
        </a:p>
      </dgm:t>
    </dgm:pt>
    <dgm:pt modelId="{199DD337-3657-4E0A-83AD-4E0AE194BF97}" type="sibTrans" cxnId="{42164EFE-7149-4D5C-A472-8473EB60299B}">
      <dgm:prSet/>
      <dgm:spPr/>
      <dgm:t>
        <a:bodyPr/>
        <a:lstStyle/>
        <a:p>
          <a:endParaRPr lang="en-US"/>
        </a:p>
      </dgm:t>
    </dgm:pt>
    <dgm:pt modelId="{5BA65AF9-FBD2-49A8-BDC5-B5A4BE8C2143}">
      <dgm:prSet phldrT="[Text]"/>
      <dgm:spPr/>
      <dgm:t>
        <a:bodyPr/>
        <a:lstStyle/>
        <a:p>
          <a:r>
            <a:rPr lang="en-US"/>
            <a:t>Asian Pear</a:t>
          </a:r>
        </a:p>
      </dgm:t>
    </dgm:pt>
    <dgm:pt modelId="{F5895D28-CDEE-4BFC-A8C2-5EE245B2EDE7}" type="parTrans" cxnId="{96183E89-3181-495B-97B9-B818DE5DB8D8}">
      <dgm:prSet/>
      <dgm:spPr/>
      <dgm:t>
        <a:bodyPr/>
        <a:lstStyle/>
        <a:p>
          <a:endParaRPr lang="en-US"/>
        </a:p>
      </dgm:t>
    </dgm:pt>
    <dgm:pt modelId="{81132C8A-224F-404F-B0A0-880097D41625}" type="sibTrans" cxnId="{96183E89-3181-495B-97B9-B818DE5DB8D8}">
      <dgm:prSet/>
      <dgm:spPr/>
      <dgm:t>
        <a:bodyPr/>
        <a:lstStyle/>
        <a:p>
          <a:endParaRPr lang="en-US"/>
        </a:p>
      </dgm:t>
    </dgm:pt>
    <dgm:pt modelId="{9F7361FA-257B-486D-80C7-0EF1D9BEFC97}">
      <dgm:prSet phldrT="[Text]"/>
      <dgm:spPr/>
      <dgm:t>
        <a:bodyPr/>
        <a:lstStyle/>
        <a:p>
          <a:r>
            <a:rPr lang="en-US"/>
            <a:t>Bean Dips</a:t>
          </a:r>
        </a:p>
      </dgm:t>
    </dgm:pt>
    <dgm:pt modelId="{8E022D9D-9E80-47E3-92DC-B93D73BB3707}" type="parTrans" cxnId="{085AF04A-3216-49D2-9B3F-15342EBC5098}">
      <dgm:prSet/>
      <dgm:spPr/>
      <dgm:t>
        <a:bodyPr/>
        <a:lstStyle/>
        <a:p>
          <a:endParaRPr lang="en-US"/>
        </a:p>
      </dgm:t>
    </dgm:pt>
    <dgm:pt modelId="{C3D7DD7E-A392-4F68-9596-F28C0A09A3CB}" type="sibTrans" cxnId="{085AF04A-3216-49D2-9B3F-15342EBC5098}">
      <dgm:prSet/>
      <dgm:spPr/>
      <dgm:t>
        <a:bodyPr/>
        <a:lstStyle/>
        <a:p>
          <a:endParaRPr lang="en-US"/>
        </a:p>
      </dgm:t>
    </dgm:pt>
    <dgm:pt modelId="{3DF9852B-BB53-41A4-9ABA-37D6BC3484F3}">
      <dgm:prSet/>
      <dgm:spPr/>
      <dgm:t>
        <a:bodyPr/>
        <a:lstStyle/>
        <a:p>
          <a:r>
            <a:rPr lang="en-US"/>
            <a:t>Corn</a:t>
          </a:r>
        </a:p>
      </dgm:t>
    </dgm:pt>
    <dgm:pt modelId="{3AF7FE87-356B-4475-BC83-C73E5E21FEF1}" type="parTrans" cxnId="{C9FD6A82-D15C-453A-BC34-073AE16DAB99}">
      <dgm:prSet/>
      <dgm:spPr/>
      <dgm:t>
        <a:bodyPr/>
        <a:lstStyle/>
        <a:p>
          <a:endParaRPr lang="en-US"/>
        </a:p>
      </dgm:t>
    </dgm:pt>
    <dgm:pt modelId="{05A7E3FF-FAAB-4B8E-AD0C-E7971F2B3707}" type="sibTrans" cxnId="{C9FD6A82-D15C-453A-BC34-073AE16DAB99}">
      <dgm:prSet/>
      <dgm:spPr/>
      <dgm:t>
        <a:bodyPr/>
        <a:lstStyle/>
        <a:p>
          <a:endParaRPr lang="en-US"/>
        </a:p>
      </dgm:t>
    </dgm:pt>
    <dgm:pt modelId="{66D2E0F2-4EE4-4974-9B5E-1B5C19140B17}">
      <dgm:prSet/>
      <dgm:spPr/>
      <dgm:t>
        <a:bodyPr/>
        <a:lstStyle/>
        <a:p>
          <a:r>
            <a:rPr lang="en-US"/>
            <a:t>Bannock</a:t>
          </a:r>
        </a:p>
      </dgm:t>
    </dgm:pt>
    <dgm:pt modelId="{BACE747A-3056-467D-B317-67236136D6C5}" type="parTrans" cxnId="{523A23FF-8048-49BC-AE2D-22998C5E1377}">
      <dgm:prSet/>
      <dgm:spPr/>
      <dgm:t>
        <a:bodyPr/>
        <a:lstStyle/>
        <a:p>
          <a:endParaRPr lang="en-US"/>
        </a:p>
      </dgm:t>
    </dgm:pt>
    <dgm:pt modelId="{E9E65C80-A0DE-4241-A254-2F1D743E0FD1}" type="sibTrans" cxnId="{523A23FF-8048-49BC-AE2D-22998C5E1377}">
      <dgm:prSet/>
      <dgm:spPr/>
      <dgm:t>
        <a:bodyPr/>
        <a:lstStyle/>
        <a:p>
          <a:endParaRPr lang="en-US"/>
        </a:p>
      </dgm:t>
    </dgm:pt>
    <dgm:pt modelId="{780F1A2C-8B57-4CCB-BFE9-27049B12E83D}">
      <dgm:prSet phldrT="[Text]"/>
      <dgm:spPr/>
      <dgm:t>
        <a:bodyPr/>
        <a:lstStyle/>
        <a:p>
          <a:pPr>
            <a:defRPr b="1"/>
          </a:pPr>
          <a:r>
            <a:rPr lang="en-US" dirty="0"/>
            <a:t>Fruits and Vegetables</a:t>
          </a:r>
        </a:p>
      </dgm:t>
    </dgm:pt>
    <dgm:pt modelId="{05F4ACA7-3792-45F1-9DD2-7FF5F7BBE025}" type="sibTrans" cxnId="{0E32CF2B-1F70-4211-8B1B-09FE2710DE58}">
      <dgm:prSet/>
      <dgm:spPr/>
      <dgm:t>
        <a:bodyPr/>
        <a:lstStyle/>
        <a:p>
          <a:endParaRPr lang="en-US"/>
        </a:p>
      </dgm:t>
    </dgm:pt>
    <dgm:pt modelId="{3E43637C-4BAE-4F34-9764-EB979A83F127}" type="parTrans" cxnId="{0E32CF2B-1F70-4211-8B1B-09FE2710DE58}">
      <dgm:prSet/>
      <dgm:spPr/>
      <dgm:t>
        <a:bodyPr/>
        <a:lstStyle/>
        <a:p>
          <a:endParaRPr lang="en-US"/>
        </a:p>
      </dgm:t>
    </dgm:pt>
    <dgm:pt modelId="{CB87594D-DF6A-4108-9A73-A99F1C06BC81}">
      <dgm:prSet/>
      <dgm:spPr/>
      <dgm:t>
        <a:bodyPr/>
        <a:lstStyle/>
        <a:p>
          <a:r>
            <a:rPr lang="en-US"/>
            <a:t>Beets</a:t>
          </a:r>
        </a:p>
      </dgm:t>
    </dgm:pt>
    <dgm:pt modelId="{3A972CF8-0FBC-4B3F-AC0A-153920160076}" type="parTrans" cxnId="{9FD3FE7D-A5E6-463E-9025-68B250B42B51}">
      <dgm:prSet/>
      <dgm:spPr/>
      <dgm:t>
        <a:bodyPr/>
        <a:lstStyle/>
        <a:p>
          <a:endParaRPr lang="en-US"/>
        </a:p>
      </dgm:t>
    </dgm:pt>
    <dgm:pt modelId="{98140B5C-A3F9-494D-9F19-A345775E8557}" type="sibTrans" cxnId="{9FD3FE7D-A5E6-463E-9025-68B250B42B51}">
      <dgm:prSet/>
      <dgm:spPr/>
      <dgm:t>
        <a:bodyPr/>
        <a:lstStyle/>
        <a:p>
          <a:endParaRPr lang="en-US"/>
        </a:p>
      </dgm:t>
    </dgm:pt>
    <dgm:pt modelId="{F2A57ABA-C755-4E02-AA9D-D19B62D52B9D}">
      <dgm:prSet/>
      <dgm:spPr/>
      <dgm:t>
        <a:bodyPr/>
        <a:lstStyle/>
        <a:p>
          <a:r>
            <a:rPr lang="en-US"/>
            <a:t>Mango</a:t>
          </a:r>
        </a:p>
      </dgm:t>
    </dgm:pt>
    <dgm:pt modelId="{6FB8706E-E9DC-457B-9479-BEC76AE4DCA9}" type="parTrans" cxnId="{9C21DE72-57B3-4D61-9DAE-94623AE78DA3}">
      <dgm:prSet/>
      <dgm:spPr/>
      <dgm:t>
        <a:bodyPr/>
        <a:lstStyle/>
        <a:p>
          <a:endParaRPr lang="en-US"/>
        </a:p>
      </dgm:t>
    </dgm:pt>
    <dgm:pt modelId="{00335317-393A-45ED-9068-3595667C2FB8}" type="sibTrans" cxnId="{9C21DE72-57B3-4D61-9DAE-94623AE78DA3}">
      <dgm:prSet/>
      <dgm:spPr/>
      <dgm:t>
        <a:bodyPr/>
        <a:lstStyle/>
        <a:p>
          <a:endParaRPr lang="en-US"/>
        </a:p>
      </dgm:t>
    </dgm:pt>
    <dgm:pt modelId="{F337B046-A95A-4C75-B3A4-88A563937AF8}">
      <dgm:prSet/>
      <dgm:spPr/>
      <dgm:t>
        <a:bodyPr/>
        <a:lstStyle/>
        <a:p>
          <a:r>
            <a:rPr lang="en-US" dirty="0"/>
            <a:t>Squash</a:t>
          </a:r>
        </a:p>
      </dgm:t>
    </dgm:pt>
    <dgm:pt modelId="{2064F00A-D9B9-492F-A891-F2CE6614F826}" type="parTrans" cxnId="{D95BDC03-5EE8-47DE-9F31-39C8BA2ED7C2}">
      <dgm:prSet/>
      <dgm:spPr/>
      <dgm:t>
        <a:bodyPr/>
        <a:lstStyle/>
        <a:p>
          <a:endParaRPr lang="en-US"/>
        </a:p>
      </dgm:t>
    </dgm:pt>
    <dgm:pt modelId="{1C2BDA26-4C4B-4429-87D5-814743561CA4}" type="sibTrans" cxnId="{D95BDC03-5EE8-47DE-9F31-39C8BA2ED7C2}">
      <dgm:prSet/>
      <dgm:spPr/>
      <dgm:t>
        <a:bodyPr/>
        <a:lstStyle/>
        <a:p>
          <a:endParaRPr lang="en-US"/>
        </a:p>
      </dgm:t>
    </dgm:pt>
    <dgm:pt modelId="{2E562EE0-8593-43FD-850C-04DDA92277A9}">
      <dgm:prSet/>
      <dgm:spPr/>
      <dgm:t>
        <a:bodyPr/>
        <a:lstStyle/>
        <a:p>
          <a:r>
            <a:rPr lang="en-US"/>
            <a:t>Edamame</a:t>
          </a:r>
        </a:p>
      </dgm:t>
    </dgm:pt>
    <dgm:pt modelId="{126A4876-B602-4914-9776-C853265F1E9C}" type="sibTrans" cxnId="{2DCA0DD1-EC65-42D2-A740-800D9A804032}">
      <dgm:prSet/>
      <dgm:spPr/>
      <dgm:t>
        <a:bodyPr/>
        <a:lstStyle/>
        <a:p>
          <a:endParaRPr lang="en-US"/>
        </a:p>
      </dgm:t>
    </dgm:pt>
    <dgm:pt modelId="{A6DB1B66-DD9D-43BC-86E4-3F2FE4A98DC2}" type="parTrans" cxnId="{2DCA0DD1-EC65-42D2-A740-800D9A804032}">
      <dgm:prSet/>
      <dgm:spPr/>
      <dgm:t>
        <a:bodyPr/>
        <a:lstStyle/>
        <a:p>
          <a:endParaRPr lang="en-US"/>
        </a:p>
      </dgm:t>
    </dgm:pt>
    <dgm:pt modelId="{BF25BB10-11F8-4A20-BC8B-49D51447644B}">
      <dgm:prSet/>
      <dgm:spPr/>
      <dgm:t>
        <a:bodyPr/>
        <a:lstStyle/>
        <a:p>
          <a:r>
            <a:rPr lang="en-US" dirty="0"/>
            <a:t>Nori</a:t>
          </a:r>
        </a:p>
      </dgm:t>
    </dgm:pt>
    <dgm:pt modelId="{5A120CB6-1C05-4DB0-93B5-F2A0DB887B8D}" type="parTrans" cxnId="{CEA9D863-B800-49CD-8B1E-C6BE87F49645}">
      <dgm:prSet/>
      <dgm:spPr/>
      <dgm:t>
        <a:bodyPr/>
        <a:lstStyle/>
        <a:p>
          <a:endParaRPr lang="en-US"/>
        </a:p>
      </dgm:t>
    </dgm:pt>
    <dgm:pt modelId="{E4F0A1AB-7638-4E64-9FDE-87CF8E9C6A84}" type="sibTrans" cxnId="{CEA9D863-B800-49CD-8B1E-C6BE87F49645}">
      <dgm:prSet/>
      <dgm:spPr/>
      <dgm:t>
        <a:bodyPr/>
        <a:lstStyle/>
        <a:p>
          <a:endParaRPr lang="en-US"/>
        </a:p>
      </dgm:t>
    </dgm:pt>
    <dgm:pt modelId="{8B99A8AF-B7D8-4DFF-9397-784BBD3B2E76}">
      <dgm:prSet/>
      <dgm:spPr/>
      <dgm:t>
        <a:bodyPr/>
        <a:lstStyle/>
        <a:p>
          <a:r>
            <a:rPr lang="en-US" dirty="0"/>
            <a:t>Other</a:t>
          </a:r>
        </a:p>
      </dgm:t>
    </dgm:pt>
    <dgm:pt modelId="{33D44892-3C01-4538-A193-869FB55794AC}" type="parTrans" cxnId="{9357179C-B421-4989-964B-45FF82307768}">
      <dgm:prSet/>
      <dgm:spPr/>
      <dgm:t>
        <a:bodyPr/>
        <a:lstStyle/>
        <a:p>
          <a:endParaRPr lang="en-US"/>
        </a:p>
      </dgm:t>
    </dgm:pt>
    <dgm:pt modelId="{88FD7156-8375-4044-8635-FE9B2563A77E}" type="sibTrans" cxnId="{9357179C-B421-4989-964B-45FF82307768}">
      <dgm:prSet/>
      <dgm:spPr/>
      <dgm:t>
        <a:bodyPr/>
        <a:lstStyle/>
        <a:p>
          <a:endParaRPr lang="en-US"/>
        </a:p>
      </dgm:t>
    </dgm:pt>
    <dgm:pt modelId="{902A1F54-9C54-410C-B21C-0C477D031149}">
      <dgm:prSet/>
      <dgm:spPr/>
      <dgm:t>
        <a:bodyPr/>
        <a:lstStyle/>
        <a:p>
          <a:r>
            <a:rPr lang="en-US" dirty="0"/>
            <a:t>Tabbouleh</a:t>
          </a:r>
        </a:p>
      </dgm:t>
    </dgm:pt>
    <dgm:pt modelId="{6D3DC3BD-D57B-4677-91D8-CC9A848A3E47}" type="parTrans" cxnId="{64FABE36-4937-459A-8D11-C52A48B99032}">
      <dgm:prSet/>
      <dgm:spPr/>
      <dgm:t>
        <a:bodyPr/>
        <a:lstStyle/>
        <a:p>
          <a:endParaRPr lang="en-US"/>
        </a:p>
      </dgm:t>
    </dgm:pt>
    <dgm:pt modelId="{8A5F1808-0950-46FA-88A4-46B6E27AB152}" type="sibTrans" cxnId="{64FABE36-4937-459A-8D11-C52A48B99032}">
      <dgm:prSet/>
      <dgm:spPr/>
      <dgm:t>
        <a:bodyPr/>
        <a:lstStyle/>
        <a:p>
          <a:endParaRPr lang="en-US"/>
        </a:p>
      </dgm:t>
    </dgm:pt>
    <dgm:pt modelId="{2A8B4F9E-809F-4944-86CC-3AF5BAA1EE94}">
      <dgm:prSet/>
      <dgm:spPr/>
      <dgm:t>
        <a:bodyPr/>
        <a:lstStyle/>
        <a:p>
          <a:r>
            <a:rPr lang="en-US" dirty="0"/>
            <a:t>Baba Ghanoush</a:t>
          </a:r>
        </a:p>
      </dgm:t>
    </dgm:pt>
    <dgm:pt modelId="{B50EB748-F9AD-472D-8522-A1C115FB4FF1}" type="parTrans" cxnId="{2064933C-98DC-4071-B450-3672E7E62CA0}">
      <dgm:prSet/>
      <dgm:spPr/>
      <dgm:t>
        <a:bodyPr/>
        <a:lstStyle/>
        <a:p>
          <a:endParaRPr lang="en-US"/>
        </a:p>
      </dgm:t>
    </dgm:pt>
    <dgm:pt modelId="{2D2C0727-FFA4-4260-B5EE-34FC7867840F}" type="sibTrans" cxnId="{2064933C-98DC-4071-B450-3672E7E62CA0}">
      <dgm:prSet/>
      <dgm:spPr/>
      <dgm:t>
        <a:bodyPr/>
        <a:lstStyle/>
        <a:p>
          <a:endParaRPr lang="en-US"/>
        </a:p>
      </dgm:t>
    </dgm:pt>
    <dgm:pt modelId="{5A616DE9-A82E-4917-BADF-AED0F4E386DA}">
      <dgm:prSet/>
      <dgm:spPr/>
      <dgm:t>
        <a:bodyPr/>
        <a:lstStyle/>
        <a:p>
          <a:r>
            <a:rPr lang="en-US" dirty="0"/>
            <a:t>Tamales</a:t>
          </a:r>
        </a:p>
      </dgm:t>
    </dgm:pt>
    <dgm:pt modelId="{4E0DB786-DCCC-4BF4-9FB0-39A8ED49CBF7}" type="parTrans" cxnId="{66C13EED-EF0E-478B-80C0-5C73DA795A46}">
      <dgm:prSet/>
      <dgm:spPr/>
    </dgm:pt>
    <dgm:pt modelId="{D486B0A7-3B21-4FB1-BD57-9D4A23CB2CB5}" type="sibTrans" cxnId="{66C13EED-EF0E-478B-80C0-5C73DA795A46}">
      <dgm:prSet/>
      <dgm:spPr/>
    </dgm:pt>
    <dgm:pt modelId="{4B0DC638-7B94-41FE-8869-9450ED73DC53}" type="pres">
      <dgm:prSet presAssocID="{0F9882AF-EC41-40A0-BCE6-729A3091CC68}" presName="Name0" presStyleCnt="0">
        <dgm:presLayoutVars>
          <dgm:dir/>
          <dgm:animLvl val="lvl"/>
          <dgm:resizeHandles val="exact"/>
        </dgm:presLayoutVars>
      </dgm:prSet>
      <dgm:spPr/>
    </dgm:pt>
    <dgm:pt modelId="{4C284677-F02F-4516-97D3-6363B968E8C4}" type="pres">
      <dgm:prSet presAssocID="{C106382E-D5AE-4184-958C-E4385390B86F}" presName="composite" presStyleCnt="0"/>
      <dgm:spPr/>
    </dgm:pt>
    <dgm:pt modelId="{30BB5E5E-4801-4682-B3BB-A5A793753C49}" type="pres">
      <dgm:prSet presAssocID="{C106382E-D5AE-4184-958C-E4385390B86F}" presName="parTx" presStyleLbl="alignNode1" presStyleIdx="0" presStyleCnt="4">
        <dgm:presLayoutVars>
          <dgm:chMax val="0"/>
          <dgm:chPref val="0"/>
          <dgm:bulletEnabled val="1"/>
        </dgm:presLayoutVars>
      </dgm:prSet>
      <dgm:spPr/>
    </dgm:pt>
    <dgm:pt modelId="{EACADDB5-6922-492A-A6EA-BE52F342DEEB}" type="pres">
      <dgm:prSet presAssocID="{C106382E-D5AE-4184-958C-E4385390B86F}" presName="desTx" presStyleLbl="alignAccFollowNode1" presStyleIdx="0" presStyleCnt="4">
        <dgm:presLayoutVars>
          <dgm:bulletEnabled val="1"/>
        </dgm:presLayoutVars>
      </dgm:prSet>
      <dgm:spPr/>
    </dgm:pt>
    <dgm:pt modelId="{CF1AEF44-AA3C-4EC9-9C67-1EE401CB75E6}" type="pres">
      <dgm:prSet presAssocID="{1569F809-ED97-4940-89AA-3604062996D7}" presName="space" presStyleCnt="0"/>
      <dgm:spPr/>
    </dgm:pt>
    <dgm:pt modelId="{67431390-960B-4A6D-9078-80AE724A98EE}" type="pres">
      <dgm:prSet presAssocID="{07F5FE9A-5D65-46A7-B0CF-2918CA79977E}" presName="composite" presStyleCnt="0"/>
      <dgm:spPr/>
    </dgm:pt>
    <dgm:pt modelId="{81427EDC-1E2F-47FD-B7BB-A138EB6C8063}" type="pres">
      <dgm:prSet presAssocID="{07F5FE9A-5D65-46A7-B0CF-2918CA79977E}" presName="parTx" presStyleLbl="alignNode1" presStyleIdx="1" presStyleCnt="4">
        <dgm:presLayoutVars>
          <dgm:chMax val="0"/>
          <dgm:chPref val="0"/>
          <dgm:bulletEnabled val="1"/>
        </dgm:presLayoutVars>
      </dgm:prSet>
      <dgm:spPr/>
    </dgm:pt>
    <dgm:pt modelId="{3B2284CB-E38C-4902-99B6-EA175E84E607}" type="pres">
      <dgm:prSet presAssocID="{07F5FE9A-5D65-46A7-B0CF-2918CA79977E}" presName="desTx" presStyleLbl="alignAccFollowNode1" presStyleIdx="1" presStyleCnt="4">
        <dgm:presLayoutVars>
          <dgm:bulletEnabled val="1"/>
        </dgm:presLayoutVars>
      </dgm:prSet>
      <dgm:spPr/>
    </dgm:pt>
    <dgm:pt modelId="{D09ABBFB-6AC7-4D4C-8F50-5F54461ACC68}" type="pres">
      <dgm:prSet presAssocID="{9B685521-882E-46D1-9507-67B136648A1C}" presName="space" presStyleCnt="0"/>
      <dgm:spPr/>
    </dgm:pt>
    <dgm:pt modelId="{32501058-2A85-42A5-BD83-2D62CB419F27}" type="pres">
      <dgm:prSet presAssocID="{780F1A2C-8B57-4CCB-BFE9-27049B12E83D}" presName="composite" presStyleCnt="0"/>
      <dgm:spPr/>
    </dgm:pt>
    <dgm:pt modelId="{1CD61CBF-7E4A-4E52-878B-053E287B93B0}" type="pres">
      <dgm:prSet presAssocID="{780F1A2C-8B57-4CCB-BFE9-27049B12E83D}" presName="parTx" presStyleLbl="alignNode1" presStyleIdx="2" presStyleCnt="4">
        <dgm:presLayoutVars>
          <dgm:chMax val="0"/>
          <dgm:chPref val="0"/>
          <dgm:bulletEnabled val="1"/>
        </dgm:presLayoutVars>
      </dgm:prSet>
      <dgm:spPr/>
    </dgm:pt>
    <dgm:pt modelId="{9E0DDC7A-19EA-4A26-A5AC-8FAD94E04DAD}" type="pres">
      <dgm:prSet presAssocID="{780F1A2C-8B57-4CCB-BFE9-27049B12E83D}" presName="desTx" presStyleLbl="alignAccFollowNode1" presStyleIdx="2" presStyleCnt="4">
        <dgm:presLayoutVars>
          <dgm:bulletEnabled val="1"/>
        </dgm:presLayoutVars>
      </dgm:prSet>
      <dgm:spPr/>
    </dgm:pt>
    <dgm:pt modelId="{0F35D458-967C-439E-97C8-4F0E35D03CE0}" type="pres">
      <dgm:prSet presAssocID="{05F4ACA7-3792-45F1-9DD2-7FF5F7BBE025}" presName="space" presStyleCnt="0"/>
      <dgm:spPr/>
    </dgm:pt>
    <dgm:pt modelId="{B9FB4259-3E13-4966-B991-18D85A8AD7C1}" type="pres">
      <dgm:prSet presAssocID="{8B99A8AF-B7D8-4DFF-9397-784BBD3B2E76}" presName="composite" presStyleCnt="0"/>
      <dgm:spPr/>
    </dgm:pt>
    <dgm:pt modelId="{652B608C-1A8D-4503-B65A-94A5C10B5120}" type="pres">
      <dgm:prSet presAssocID="{8B99A8AF-B7D8-4DFF-9397-784BBD3B2E76}" presName="parTx" presStyleLbl="alignNode1" presStyleIdx="3" presStyleCnt="4">
        <dgm:presLayoutVars>
          <dgm:chMax val="0"/>
          <dgm:chPref val="0"/>
          <dgm:bulletEnabled val="1"/>
        </dgm:presLayoutVars>
      </dgm:prSet>
      <dgm:spPr/>
    </dgm:pt>
    <dgm:pt modelId="{6EB16214-524B-4E16-8AD6-4529F280AC7E}" type="pres">
      <dgm:prSet presAssocID="{8B99A8AF-B7D8-4DFF-9397-784BBD3B2E76}" presName="desTx" presStyleLbl="alignAccFollowNode1" presStyleIdx="3" presStyleCnt="4">
        <dgm:presLayoutVars>
          <dgm:bulletEnabled val="1"/>
        </dgm:presLayoutVars>
      </dgm:prSet>
      <dgm:spPr/>
    </dgm:pt>
  </dgm:ptLst>
  <dgm:cxnLst>
    <dgm:cxn modelId="{66FECB03-2B17-42E8-B87D-05A55786F800}" type="presOf" srcId="{2A8B4F9E-809F-4944-86CC-3AF5BAA1EE94}" destId="{6EB16214-524B-4E16-8AD6-4529F280AC7E}" srcOrd="0" destOrd="1" presId="urn:microsoft.com/office/officeart/2005/8/layout/hList1"/>
    <dgm:cxn modelId="{D95BDC03-5EE8-47DE-9F31-39C8BA2ED7C2}" srcId="{780F1A2C-8B57-4CCB-BFE9-27049B12E83D}" destId="{F337B046-A95A-4C75-B3A4-88A563937AF8}" srcOrd="4" destOrd="0" parTransId="{2064F00A-D9B9-492F-A891-F2CE6614F826}" sibTransId="{1C2BDA26-4C4B-4429-87D5-814743561CA4}"/>
    <dgm:cxn modelId="{E98C7D0A-BD5A-48DA-B480-9150BB190F52}" srcId="{07F5FE9A-5D65-46A7-B0CF-2918CA79977E}" destId="{3D25E749-8B9E-46BC-AA52-578BBC5784DE}" srcOrd="1" destOrd="0" parTransId="{2B4EE23C-ACF4-412A-97E7-3F637E4C6FED}" sibTransId="{5A6B2784-02E7-454C-8032-881EB6162772}"/>
    <dgm:cxn modelId="{46ACEF0F-61DF-4F7F-AD30-51C2531E42E1}" type="presOf" srcId="{F1D9DA25-77A8-4C32-873A-81DF75D2CB40}" destId="{9E0DDC7A-19EA-4A26-A5AC-8FAD94E04DAD}" srcOrd="0" destOrd="0" presId="urn:microsoft.com/office/officeart/2005/8/layout/hList1"/>
    <dgm:cxn modelId="{46FB6C1A-E1DB-40E6-B1C9-37A8874107EE}" type="presOf" srcId="{9F7361FA-257B-486D-80C7-0EF1D9BEFC97}" destId="{EACADDB5-6922-492A-A6EA-BE52F342DEEB}" srcOrd="0" destOrd="2" presId="urn:microsoft.com/office/officeart/2005/8/layout/hList1"/>
    <dgm:cxn modelId="{F63E8A20-3725-4835-BA09-D1A12106DE44}" type="presOf" srcId="{8B99A8AF-B7D8-4DFF-9397-784BBD3B2E76}" destId="{652B608C-1A8D-4503-B65A-94A5C10B5120}" srcOrd="0" destOrd="0" presId="urn:microsoft.com/office/officeart/2005/8/layout/hList1"/>
    <dgm:cxn modelId="{23B0EB22-6E7D-4625-A0AC-3B577BC76CE7}" type="presOf" srcId="{66D2E0F2-4EE4-4974-9B5E-1B5C19140B17}" destId="{3B2284CB-E38C-4902-99B6-EA175E84E607}" srcOrd="0" destOrd="3" presId="urn:microsoft.com/office/officeart/2005/8/layout/hList1"/>
    <dgm:cxn modelId="{0E32CF2B-1F70-4211-8B1B-09FE2710DE58}" srcId="{0F9882AF-EC41-40A0-BCE6-729A3091CC68}" destId="{780F1A2C-8B57-4CCB-BFE9-27049B12E83D}" srcOrd="2" destOrd="0" parTransId="{3E43637C-4BAE-4F34-9764-EB979A83F127}" sibTransId="{05F4ACA7-3792-45F1-9DD2-7FF5F7BBE025}"/>
    <dgm:cxn modelId="{C9836F35-8236-4603-B8A3-4581A5C2F049}" type="presOf" srcId="{5BA65AF9-FBD2-49A8-BDC5-B5A4BE8C2143}" destId="{9E0DDC7A-19EA-4A26-A5AC-8FAD94E04DAD}" srcOrd="0" destOrd="1" presId="urn:microsoft.com/office/officeart/2005/8/layout/hList1"/>
    <dgm:cxn modelId="{64FABE36-4937-459A-8D11-C52A48B99032}" srcId="{8B99A8AF-B7D8-4DFF-9397-784BBD3B2E76}" destId="{902A1F54-9C54-410C-B21C-0C477D031149}" srcOrd="0" destOrd="0" parTransId="{6D3DC3BD-D57B-4677-91D8-CC9A848A3E47}" sibTransId="{8A5F1808-0950-46FA-88A4-46B6E27AB152}"/>
    <dgm:cxn modelId="{2064933C-98DC-4071-B450-3672E7E62CA0}" srcId="{8B99A8AF-B7D8-4DFF-9397-784BBD3B2E76}" destId="{2A8B4F9E-809F-4944-86CC-3AF5BAA1EE94}" srcOrd="1" destOrd="0" parTransId="{B50EB748-F9AD-472D-8522-A1C115FB4FF1}" sibTransId="{2D2C0727-FFA4-4260-B5EE-34FC7867840F}"/>
    <dgm:cxn modelId="{DF0B823E-F7CC-4710-B853-9757E4A578BE}" type="presOf" srcId="{5A616DE9-A82E-4917-BADF-AED0F4E386DA}" destId="{6EB16214-524B-4E16-8AD6-4529F280AC7E}" srcOrd="0" destOrd="3" presId="urn:microsoft.com/office/officeart/2005/8/layout/hList1"/>
    <dgm:cxn modelId="{FDB1533F-FC3A-4F65-8777-33096BAEE885}" type="presOf" srcId="{E01E8B33-AB53-4210-866A-B662788D5C01}" destId="{EACADDB5-6922-492A-A6EA-BE52F342DEEB}" srcOrd="0" destOrd="0" presId="urn:microsoft.com/office/officeart/2005/8/layout/hList1"/>
    <dgm:cxn modelId="{55E7923F-E387-4050-8BB5-0199FCEA67C4}" type="presOf" srcId="{F337B046-A95A-4C75-B3A4-88A563937AF8}" destId="{9E0DDC7A-19EA-4A26-A5AC-8FAD94E04DAD}" srcOrd="0" destOrd="4" presId="urn:microsoft.com/office/officeart/2005/8/layout/hList1"/>
    <dgm:cxn modelId="{8348D140-EC31-4A3F-AD1B-B1109D46511F}" type="presOf" srcId="{C106382E-D5AE-4184-958C-E4385390B86F}" destId="{30BB5E5E-4801-4682-B3BB-A5A793753C49}" srcOrd="0" destOrd="0" presId="urn:microsoft.com/office/officeart/2005/8/layout/hList1"/>
    <dgm:cxn modelId="{CEA9D863-B800-49CD-8B1E-C6BE87F49645}" srcId="{8B99A8AF-B7D8-4DFF-9397-784BBD3B2E76}" destId="{BF25BB10-11F8-4A20-BC8B-49D51447644B}" srcOrd="2" destOrd="0" parTransId="{5A120CB6-1C05-4DB0-93B5-F2A0DB887B8D}" sibTransId="{E4F0A1AB-7638-4E64-9FDE-87CF8E9C6A84}"/>
    <dgm:cxn modelId="{38EE6C4A-FCE3-44C3-8939-8F43C5813DD9}" type="presOf" srcId="{2E562EE0-8593-43FD-850C-04DDA92277A9}" destId="{EACADDB5-6922-492A-A6EA-BE52F342DEEB}" srcOrd="0" destOrd="3" presId="urn:microsoft.com/office/officeart/2005/8/layout/hList1"/>
    <dgm:cxn modelId="{085AF04A-3216-49D2-9B3F-15342EBC5098}" srcId="{C106382E-D5AE-4184-958C-E4385390B86F}" destId="{9F7361FA-257B-486D-80C7-0EF1D9BEFC97}" srcOrd="2" destOrd="0" parTransId="{8E022D9D-9E80-47E3-92DC-B93D73BB3707}" sibTransId="{C3D7DD7E-A392-4F68-9596-F28C0A09A3CB}"/>
    <dgm:cxn modelId="{F0A8DB6D-DA54-4147-B97B-6F93BB9A2D13}" srcId="{0F9882AF-EC41-40A0-BCE6-729A3091CC68}" destId="{07F5FE9A-5D65-46A7-B0CF-2918CA79977E}" srcOrd="1" destOrd="0" parTransId="{12F4C539-F91B-47CD-8DA8-39023906E528}" sibTransId="{9B685521-882E-46D1-9507-67B136648A1C}"/>
    <dgm:cxn modelId="{CC076670-4C39-46CE-B347-F8A4C85BF264}" type="presOf" srcId="{CB87594D-DF6A-4108-9A73-A99F1C06BC81}" destId="{9E0DDC7A-19EA-4A26-A5AC-8FAD94E04DAD}" srcOrd="0" destOrd="2" presId="urn:microsoft.com/office/officeart/2005/8/layout/hList1"/>
    <dgm:cxn modelId="{9C21DE72-57B3-4D61-9DAE-94623AE78DA3}" srcId="{780F1A2C-8B57-4CCB-BFE9-27049B12E83D}" destId="{F2A57ABA-C755-4E02-AA9D-D19B62D52B9D}" srcOrd="3" destOrd="0" parTransId="{6FB8706E-E9DC-457B-9479-BEC76AE4DCA9}" sibTransId="{00335317-393A-45ED-9068-3595667C2FB8}"/>
    <dgm:cxn modelId="{06E4EF7C-A534-41A9-9AB3-7606CF02981F}" type="presOf" srcId="{3A3610DD-2032-43C1-B31C-7AB7635D3661}" destId="{EACADDB5-6922-492A-A6EA-BE52F342DEEB}" srcOrd="0" destOrd="1" presId="urn:microsoft.com/office/officeart/2005/8/layout/hList1"/>
    <dgm:cxn modelId="{9FD3FE7D-A5E6-463E-9025-68B250B42B51}" srcId="{780F1A2C-8B57-4CCB-BFE9-27049B12E83D}" destId="{CB87594D-DF6A-4108-9A73-A99F1C06BC81}" srcOrd="2" destOrd="0" parTransId="{3A972CF8-0FBC-4B3F-AC0A-153920160076}" sibTransId="{98140B5C-A3F9-494D-9F19-A345775E8557}"/>
    <dgm:cxn modelId="{C9FD6A82-D15C-453A-BC34-073AE16DAB99}" srcId="{07F5FE9A-5D65-46A7-B0CF-2918CA79977E}" destId="{3DF9852B-BB53-41A4-9ABA-37D6BC3484F3}" srcOrd="2" destOrd="0" parTransId="{3AF7FE87-356B-4475-BC83-C73E5E21FEF1}" sibTransId="{05A7E3FF-FAAB-4B8E-AD0C-E7971F2B3707}"/>
    <dgm:cxn modelId="{96183E89-3181-495B-97B9-B818DE5DB8D8}" srcId="{780F1A2C-8B57-4CCB-BFE9-27049B12E83D}" destId="{5BA65AF9-FBD2-49A8-BDC5-B5A4BE8C2143}" srcOrd="1" destOrd="0" parTransId="{F5895D28-CDEE-4BFC-A8C2-5EE245B2EDE7}" sibTransId="{81132C8A-224F-404F-B0A0-880097D41625}"/>
    <dgm:cxn modelId="{9357179C-B421-4989-964B-45FF82307768}" srcId="{0F9882AF-EC41-40A0-BCE6-729A3091CC68}" destId="{8B99A8AF-B7D8-4DFF-9397-784BBD3B2E76}" srcOrd="3" destOrd="0" parTransId="{33D44892-3C01-4538-A193-869FB55794AC}" sibTransId="{88FD7156-8375-4044-8635-FE9B2563A77E}"/>
    <dgm:cxn modelId="{1EEADEB4-8B1A-40C5-B1A3-0AFF333E4BD6}" srcId="{07F5FE9A-5D65-46A7-B0CF-2918CA79977E}" destId="{0667436C-2C42-4363-BA86-D4B396C08539}" srcOrd="0" destOrd="0" parTransId="{0D5462A7-DB58-4305-BB05-8395EC7BDBE1}" sibTransId="{9965C0D3-14B4-4914-916B-001FB0FC3F7F}"/>
    <dgm:cxn modelId="{568DCCBB-6F5E-4035-8253-652881DAEB4B}" type="presOf" srcId="{BF25BB10-11F8-4A20-BC8B-49D51447644B}" destId="{6EB16214-524B-4E16-8AD6-4529F280AC7E}" srcOrd="0" destOrd="2" presId="urn:microsoft.com/office/officeart/2005/8/layout/hList1"/>
    <dgm:cxn modelId="{DA9260C7-D72D-4EAE-A0C3-6D72B9A68383}" srcId="{0F9882AF-EC41-40A0-BCE6-729A3091CC68}" destId="{C106382E-D5AE-4184-958C-E4385390B86F}" srcOrd="0" destOrd="0" parTransId="{55D6F7CE-7F24-46F6-AA2C-40606DA4CACC}" sibTransId="{1569F809-ED97-4940-89AA-3604062996D7}"/>
    <dgm:cxn modelId="{198991CA-9BDB-457D-9C9B-7C25D182EBA9}" type="presOf" srcId="{3D25E749-8B9E-46BC-AA52-578BBC5784DE}" destId="{3B2284CB-E38C-4902-99B6-EA175E84E607}" srcOrd="0" destOrd="1" presId="urn:microsoft.com/office/officeart/2005/8/layout/hList1"/>
    <dgm:cxn modelId="{F10560D0-F388-4A07-9E4D-7FE3B2FB0CB4}" type="presOf" srcId="{902A1F54-9C54-410C-B21C-0C477D031149}" destId="{6EB16214-524B-4E16-8AD6-4529F280AC7E}" srcOrd="0" destOrd="0" presId="urn:microsoft.com/office/officeart/2005/8/layout/hList1"/>
    <dgm:cxn modelId="{2DCA0DD1-EC65-42D2-A740-800D9A804032}" srcId="{C106382E-D5AE-4184-958C-E4385390B86F}" destId="{2E562EE0-8593-43FD-850C-04DDA92277A9}" srcOrd="3" destOrd="0" parTransId="{A6DB1B66-DD9D-43BC-86E4-3F2FE4A98DC2}" sibTransId="{126A4876-B602-4914-9776-C853265F1E9C}"/>
    <dgm:cxn modelId="{B62EDBD1-A346-4137-985F-12A8BB0DB407}" type="presOf" srcId="{3DF9852B-BB53-41A4-9ABA-37D6BC3484F3}" destId="{3B2284CB-E38C-4902-99B6-EA175E84E607}" srcOrd="0" destOrd="2" presId="urn:microsoft.com/office/officeart/2005/8/layout/hList1"/>
    <dgm:cxn modelId="{61E3E4D4-E0A7-4913-8F6A-D2F36A9A5C5A}" srcId="{C106382E-D5AE-4184-958C-E4385390B86F}" destId="{3A3610DD-2032-43C1-B31C-7AB7635D3661}" srcOrd="1" destOrd="0" parTransId="{16217460-CE9E-4586-96B2-55AD0F138F31}" sibTransId="{488D3DED-E733-4F84-8951-4B2D37AEB6FB}"/>
    <dgm:cxn modelId="{585379E2-75CD-428D-BE35-AB6A1C97AF30}" type="presOf" srcId="{F2A57ABA-C755-4E02-AA9D-D19B62D52B9D}" destId="{9E0DDC7A-19EA-4A26-A5AC-8FAD94E04DAD}" srcOrd="0" destOrd="3" presId="urn:microsoft.com/office/officeart/2005/8/layout/hList1"/>
    <dgm:cxn modelId="{CACE4DE4-BF37-4352-8FC9-3D472F559EE4}" type="presOf" srcId="{0F9882AF-EC41-40A0-BCE6-729A3091CC68}" destId="{4B0DC638-7B94-41FE-8869-9450ED73DC53}" srcOrd="0" destOrd="0" presId="urn:microsoft.com/office/officeart/2005/8/layout/hList1"/>
    <dgm:cxn modelId="{66C13EED-EF0E-478B-80C0-5C73DA795A46}" srcId="{8B99A8AF-B7D8-4DFF-9397-784BBD3B2E76}" destId="{5A616DE9-A82E-4917-BADF-AED0F4E386DA}" srcOrd="3" destOrd="0" parTransId="{4E0DB786-DCCC-4BF4-9FB0-39A8ED49CBF7}" sibTransId="{D486B0A7-3B21-4FB1-BD57-9D4A23CB2CB5}"/>
    <dgm:cxn modelId="{1F4E36EE-0B78-494F-B414-B0AEFA5CE27B}" srcId="{C106382E-D5AE-4184-958C-E4385390B86F}" destId="{E01E8B33-AB53-4210-866A-B662788D5C01}" srcOrd="0" destOrd="0" parTransId="{C17FC352-FACA-47C2-A1AD-F885EB32604F}" sibTransId="{F5191587-F580-46D3-B7CC-22DF4E62B167}"/>
    <dgm:cxn modelId="{0FF965EE-6C2A-4106-A406-0EBD5C11D8C1}" type="presOf" srcId="{780F1A2C-8B57-4CCB-BFE9-27049B12E83D}" destId="{1CD61CBF-7E4A-4E52-878B-053E287B93B0}" srcOrd="0" destOrd="0" presId="urn:microsoft.com/office/officeart/2005/8/layout/hList1"/>
    <dgm:cxn modelId="{D89F4DF1-65C9-4080-8BF3-2EEBB4F58CA8}" type="presOf" srcId="{07F5FE9A-5D65-46A7-B0CF-2918CA79977E}" destId="{81427EDC-1E2F-47FD-B7BB-A138EB6C8063}" srcOrd="0" destOrd="0" presId="urn:microsoft.com/office/officeart/2005/8/layout/hList1"/>
    <dgm:cxn modelId="{8A5BA9F1-9767-4177-86B2-1C8B9D02DC8C}" type="presOf" srcId="{0667436C-2C42-4363-BA86-D4B396C08539}" destId="{3B2284CB-E38C-4902-99B6-EA175E84E607}" srcOrd="0" destOrd="0" presId="urn:microsoft.com/office/officeart/2005/8/layout/hList1"/>
    <dgm:cxn modelId="{42164EFE-7149-4D5C-A472-8473EB60299B}" srcId="{780F1A2C-8B57-4CCB-BFE9-27049B12E83D}" destId="{F1D9DA25-77A8-4C32-873A-81DF75D2CB40}" srcOrd="0" destOrd="0" parTransId="{AF5C621D-A697-44DB-AB78-672E602B46F2}" sibTransId="{199DD337-3657-4E0A-83AD-4E0AE194BF97}"/>
    <dgm:cxn modelId="{523A23FF-8048-49BC-AE2D-22998C5E1377}" srcId="{07F5FE9A-5D65-46A7-B0CF-2918CA79977E}" destId="{66D2E0F2-4EE4-4974-9B5E-1B5C19140B17}" srcOrd="3" destOrd="0" parTransId="{BACE747A-3056-467D-B317-67236136D6C5}" sibTransId="{E9E65C80-A0DE-4241-A254-2F1D743E0FD1}"/>
    <dgm:cxn modelId="{312F19B0-25CE-4BF0-980B-299DBE990DAD}" type="presParOf" srcId="{4B0DC638-7B94-41FE-8869-9450ED73DC53}" destId="{4C284677-F02F-4516-97D3-6363B968E8C4}" srcOrd="0" destOrd="0" presId="urn:microsoft.com/office/officeart/2005/8/layout/hList1"/>
    <dgm:cxn modelId="{F0239E62-2D45-48AF-95B5-E8B29F3B7488}" type="presParOf" srcId="{4C284677-F02F-4516-97D3-6363B968E8C4}" destId="{30BB5E5E-4801-4682-B3BB-A5A793753C49}" srcOrd="0" destOrd="0" presId="urn:microsoft.com/office/officeart/2005/8/layout/hList1"/>
    <dgm:cxn modelId="{22570BAA-3EA9-4D9F-8908-933180547FC1}" type="presParOf" srcId="{4C284677-F02F-4516-97D3-6363B968E8C4}" destId="{EACADDB5-6922-492A-A6EA-BE52F342DEEB}" srcOrd="1" destOrd="0" presId="urn:microsoft.com/office/officeart/2005/8/layout/hList1"/>
    <dgm:cxn modelId="{28850C18-6AF6-4E98-B0C4-1C125C1E732D}" type="presParOf" srcId="{4B0DC638-7B94-41FE-8869-9450ED73DC53}" destId="{CF1AEF44-AA3C-4EC9-9C67-1EE401CB75E6}" srcOrd="1" destOrd="0" presId="urn:microsoft.com/office/officeart/2005/8/layout/hList1"/>
    <dgm:cxn modelId="{B1D68B3B-CF22-45D7-AB38-0B4312E669B0}" type="presParOf" srcId="{4B0DC638-7B94-41FE-8869-9450ED73DC53}" destId="{67431390-960B-4A6D-9078-80AE724A98EE}" srcOrd="2" destOrd="0" presId="urn:microsoft.com/office/officeart/2005/8/layout/hList1"/>
    <dgm:cxn modelId="{6584514B-86EA-4306-A828-319020CAD543}" type="presParOf" srcId="{67431390-960B-4A6D-9078-80AE724A98EE}" destId="{81427EDC-1E2F-47FD-B7BB-A138EB6C8063}" srcOrd="0" destOrd="0" presId="urn:microsoft.com/office/officeart/2005/8/layout/hList1"/>
    <dgm:cxn modelId="{3FA5B941-F038-4B64-9F4E-41204193151A}" type="presParOf" srcId="{67431390-960B-4A6D-9078-80AE724A98EE}" destId="{3B2284CB-E38C-4902-99B6-EA175E84E607}" srcOrd="1" destOrd="0" presId="urn:microsoft.com/office/officeart/2005/8/layout/hList1"/>
    <dgm:cxn modelId="{5E26E18A-0D2D-4F1B-A971-18797A7367D8}" type="presParOf" srcId="{4B0DC638-7B94-41FE-8869-9450ED73DC53}" destId="{D09ABBFB-6AC7-4D4C-8F50-5F54461ACC68}" srcOrd="3" destOrd="0" presId="urn:microsoft.com/office/officeart/2005/8/layout/hList1"/>
    <dgm:cxn modelId="{DB351050-8C2D-4559-9FAB-35BB4F6DA09D}" type="presParOf" srcId="{4B0DC638-7B94-41FE-8869-9450ED73DC53}" destId="{32501058-2A85-42A5-BD83-2D62CB419F27}" srcOrd="4" destOrd="0" presId="urn:microsoft.com/office/officeart/2005/8/layout/hList1"/>
    <dgm:cxn modelId="{8DC03E54-05F6-4856-B5CE-940DBCD978AD}" type="presParOf" srcId="{32501058-2A85-42A5-BD83-2D62CB419F27}" destId="{1CD61CBF-7E4A-4E52-878B-053E287B93B0}" srcOrd="0" destOrd="0" presId="urn:microsoft.com/office/officeart/2005/8/layout/hList1"/>
    <dgm:cxn modelId="{52821B7C-4659-4B1C-B9F1-A79738ACE1CD}" type="presParOf" srcId="{32501058-2A85-42A5-BD83-2D62CB419F27}" destId="{9E0DDC7A-19EA-4A26-A5AC-8FAD94E04DAD}" srcOrd="1" destOrd="0" presId="urn:microsoft.com/office/officeart/2005/8/layout/hList1"/>
    <dgm:cxn modelId="{C535054C-1263-44F5-90AB-0E99C58B67AB}" type="presParOf" srcId="{4B0DC638-7B94-41FE-8869-9450ED73DC53}" destId="{0F35D458-967C-439E-97C8-4F0E35D03CE0}" srcOrd="5" destOrd="0" presId="urn:microsoft.com/office/officeart/2005/8/layout/hList1"/>
    <dgm:cxn modelId="{3DDAF174-5149-44E6-BCEA-47E1AAA7F279}" type="presParOf" srcId="{4B0DC638-7B94-41FE-8869-9450ED73DC53}" destId="{B9FB4259-3E13-4966-B991-18D85A8AD7C1}" srcOrd="6" destOrd="0" presId="urn:microsoft.com/office/officeart/2005/8/layout/hList1"/>
    <dgm:cxn modelId="{1AFABE7B-2D5D-47AF-BE4A-FDD9CB33A86B}" type="presParOf" srcId="{B9FB4259-3E13-4966-B991-18D85A8AD7C1}" destId="{652B608C-1A8D-4503-B65A-94A5C10B5120}" srcOrd="0" destOrd="0" presId="urn:microsoft.com/office/officeart/2005/8/layout/hList1"/>
    <dgm:cxn modelId="{67141255-5556-4D31-8F86-6261A6BBF5C4}" type="presParOf" srcId="{B9FB4259-3E13-4966-B991-18D85A8AD7C1}" destId="{6EB16214-524B-4E16-8AD6-4529F280AC7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B5E5E-4801-4682-B3BB-A5A793753C49}">
      <dsp:nvSpPr>
        <dsp:cNvPr id="0" name=""/>
        <dsp:cNvSpPr/>
      </dsp:nvSpPr>
      <dsp:spPr>
        <a:xfrm>
          <a:off x="3978" y="3117809"/>
          <a:ext cx="2391994" cy="937297"/>
        </a:xfrm>
        <a:prstGeom prst="rect">
          <a:avLst/>
        </a:prstGeom>
        <a:solidFill>
          <a:schemeClr val="accent2">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defRPr b="1"/>
          </a:pPr>
          <a:r>
            <a:rPr lang="en-US" sz="2600" kern="1200"/>
            <a:t>Protein</a:t>
          </a:r>
        </a:p>
      </dsp:txBody>
      <dsp:txXfrm>
        <a:off x="3978" y="3117809"/>
        <a:ext cx="2391994" cy="937297"/>
      </dsp:txXfrm>
    </dsp:sp>
    <dsp:sp modelId="{EACADDB5-6922-492A-A6EA-BE52F342DEEB}">
      <dsp:nvSpPr>
        <dsp:cNvPr id="0" name=""/>
        <dsp:cNvSpPr/>
      </dsp:nvSpPr>
      <dsp:spPr>
        <a:xfrm>
          <a:off x="3978" y="4055107"/>
          <a:ext cx="2391994" cy="2435501"/>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US" sz="2600" kern="1200"/>
            <a:t>Labneh</a:t>
          </a:r>
        </a:p>
        <a:p>
          <a:pPr marL="228600" lvl="1" indent="-228600" algn="l" defTabSz="1155700">
            <a:lnSpc>
              <a:spcPct val="90000"/>
            </a:lnSpc>
            <a:spcBef>
              <a:spcPct val="0"/>
            </a:spcBef>
            <a:spcAft>
              <a:spcPct val="15000"/>
            </a:spcAft>
            <a:buChar char="•"/>
          </a:pPr>
          <a:r>
            <a:rPr lang="en-US" sz="2600" kern="1200"/>
            <a:t>Hummus</a:t>
          </a:r>
        </a:p>
        <a:p>
          <a:pPr marL="228600" lvl="1" indent="-228600" algn="l" defTabSz="1155700">
            <a:lnSpc>
              <a:spcPct val="90000"/>
            </a:lnSpc>
            <a:spcBef>
              <a:spcPct val="0"/>
            </a:spcBef>
            <a:spcAft>
              <a:spcPct val="15000"/>
            </a:spcAft>
            <a:buChar char="•"/>
          </a:pPr>
          <a:r>
            <a:rPr lang="en-US" sz="2600" kern="1200"/>
            <a:t>Bean Dips</a:t>
          </a:r>
        </a:p>
        <a:p>
          <a:pPr marL="228600" lvl="1" indent="-228600" algn="l" defTabSz="1155700">
            <a:lnSpc>
              <a:spcPct val="90000"/>
            </a:lnSpc>
            <a:spcBef>
              <a:spcPct val="0"/>
            </a:spcBef>
            <a:spcAft>
              <a:spcPct val="15000"/>
            </a:spcAft>
            <a:buChar char="•"/>
          </a:pPr>
          <a:r>
            <a:rPr lang="en-US" sz="2600" kern="1200"/>
            <a:t>Edamame</a:t>
          </a:r>
        </a:p>
      </dsp:txBody>
      <dsp:txXfrm>
        <a:off x="3978" y="4055107"/>
        <a:ext cx="2391994" cy="2435501"/>
      </dsp:txXfrm>
    </dsp:sp>
    <dsp:sp modelId="{81427EDC-1E2F-47FD-B7BB-A138EB6C8063}">
      <dsp:nvSpPr>
        <dsp:cNvPr id="0" name=""/>
        <dsp:cNvSpPr/>
      </dsp:nvSpPr>
      <dsp:spPr>
        <a:xfrm>
          <a:off x="2730851" y="3117809"/>
          <a:ext cx="2391994" cy="937297"/>
        </a:xfrm>
        <a:prstGeom prst="rect">
          <a:avLst/>
        </a:prstGeom>
        <a:solidFill>
          <a:schemeClr val="accent3">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defRPr b="1"/>
          </a:pPr>
          <a:r>
            <a:rPr lang="en-US" sz="2600" kern="1200"/>
            <a:t>Whole Grains</a:t>
          </a:r>
        </a:p>
      </dsp:txBody>
      <dsp:txXfrm>
        <a:off x="2730851" y="3117809"/>
        <a:ext cx="2391994" cy="937297"/>
      </dsp:txXfrm>
    </dsp:sp>
    <dsp:sp modelId="{3B2284CB-E38C-4902-99B6-EA175E84E607}">
      <dsp:nvSpPr>
        <dsp:cNvPr id="0" name=""/>
        <dsp:cNvSpPr/>
      </dsp:nvSpPr>
      <dsp:spPr>
        <a:xfrm>
          <a:off x="2730851" y="4055107"/>
          <a:ext cx="2391994" cy="2435501"/>
        </a:xfrm>
        <a:prstGeom prst="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US" sz="2600" kern="1200"/>
            <a:t>Chapati</a:t>
          </a:r>
        </a:p>
        <a:p>
          <a:pPr marL="228600" lvl="1" indent="-228600" algn="l" defTabSz="1155700">
            <a:lnSpc>
              <a:spcPct val="90000"/>
            </a:lnSpc>
            <a:spcBef>
              <a:spcPct val="0"/>
            </a:spcBef>
            <a:spcAft>
              <a:spcPct val="15000"/>
            </a:spcAft>
            <a:buChar char="•"/>
          </a:pPr>
          <a:r>
            <a:rPr lang="en-US" sz="2600" kern="1200"/>
            <a:t>Naan</a:t>
          </a:r>
        </a:p>
        <a:p>
          <a:pPr marL="228600" lvl="1" indent="-228600" algn="l" defTabSz="1155700">
            <a:lnSpc>
              <a:spcPct val="90000"/>
            </a:lnSpc>
            <a:spcBef>
              <a:spcPct val="0"/>
            </a:spcBef>
            <a:spcAft>
              <a:spcPct val="15000"/>
            </a:spcAft>
            <a:buChar char="•"/>
          </a:pPr>
          <a:r>
            <a:rPr lang="en-US" sz="2600" kern="1200"/>
            <a:t>Corn</a:t>
          </a:r>
        </a:p>
        <a:p>
          <a:pPr marL="228600" lvl="1" indent="-228600" algn="l" defTabSz="1155700">
            <a:lnSpc>
              <a:spcPct val="90000"/>
            </a:lnSpc>
            <a:spcBef>
              <a:spcPct val="0"/>
            </a:spcBef>
            <a:spcAft>
              <a:spcPct val="15000"/>
            </a:spcAft>
            <a:buChar char="•"/>
          </a:pPr>
          <a:r>
            <a:rPr lang="en-US" sz="2600" kern="1200"/>
            <a:t>Bannock</a:t>
          </a:r>
        </a:p>
      </dsp:txBody>
      <dsp:txXfrm>
        <a:off x="2730851" y="4055107"/>
        <a:ext cx="2391994" cy="2435501"/>
      </dsp:txXfrm>
    </dsp:sp>
    <dsp:sp modelId="{1CD61CBF-7E4A-4E52-878B-053E287B93B0}">
      <dsp:nvSpPr>
        <dsp:cNvPr id="0" name=""/>
        <dsp:cNvSpPr/>
      </dsp:nvSpPr>
      <dsp:spPr>
        <a:xfrm>
          <a:off x="5457725" y="3117809"/>
          <a:ext cx="2391994" cy="937297"/>
        </a:xfrm>
        <a:prstGeom prst="rect">
          <a:avLst/>
        </a:prstGeom>
        <a:solidFill>
          <a:schemeClr val="accent4">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defRPr b="1"/>
          </a:pPr>
          <a:r>
            <a:rPr lang="en-US" sz="2600" kern="1200" dirty="0"/>
            <a:t>Fruits and Vegetables</a:t>
          </a:r>
        </a:p>
      </dsp:txBody>
      <dsp:txXfrm>
        <a:off x="5457725" y="3117809"/>
        <a:ext cx="2391994" cy="937297"/>
      </dsp:txXfrm>
    </dsp:sp>
    <dsp:sp modelId="{9E0DDC7A-19EA-4A26-A5AC-8FAD94E04DAD}">
      <dsp:nvSpPr>
        <dsp:cNvPr id="0" name=""/>
        <dsp:cNvSpPr/>
      </dsp:nvSpPr>
      <dsp:spPr>
        <a:xfrm>
          <a:off x="5457725" y="4055107"/>
          <a:ext cx="2391994" cy="2435501"/>
        </a:xfrm>
        <a:prstGeom prst="rect">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US" sz="2600" kern="1200"/>
            <a:t>Okra</a:t>
          </a:r>
        </a:p>
        <a:p>
          <a:pPr marL="228600" lvl="1" indent="-228600" algn="l" defTabSz="1155700">
            <a:lnSpc>
              <a:spcPct val="90000"/>
            </a:lnSpc>
            <a:spcBef>
              <a:spcPct val="0"/>
            </a:spcBef>
            <a:spcAft>
              <a:spcPct val="15000"/>
            </a:spcAft>
            <a:buChar char="•"/>
          </a:pPr>
          <a:r>
            <a:rPr lang="en-US" sz="2600" kern="1200"/>
            <a:t>Asian Pear</a:t>
          </a:r>
        </a:p>
        <a:p>
          <a:pPr marL="228600" lvl="1" indent="-228600" algn="l" defTabSz="1155700">
            <a:lnSpc>
              <a:spcPct val="90000"/>
            </a:lnSpc>
            <a:spcBef>
              <a:spcPct val="0"/>
            </a:spcBef>
            <a:spcAft>
              <a:spcPct val="15000"/>
            </a:spcAft>
            <a:buChar char="•"/>
          </a:pPr>
          <a:r>
            <a:rPr lang="en-US" sz="2600" kern="1200"/>
            <a:t>Beets</a:t>
          </a:r>
        </a:p>
        <a:p>
          <a:pPr marL="228600" lvl="1" indent="-228600" algn="l" defTabSz="1155700">
            <a:lnSpc>
              <a:spcPct val="90000"/>
            </a:lnSpc>
            <a:spcBef>
              <a:spcPct val="0"/>
            </a:spcBef>
            <a:spcAft>
              <a:spcPct val="15000"/>
            </a:spcAft>
            <a:buChar char="•"/>
          </a:pPr>
          <a:r>
            <a:rPr lang="en-US" sz="2600" kern="1200"/>
            <a:t>Mango</a:t>
          </a:r>
        </a:p>
        <a:p>
          <a:pPr marL="228600" lvl="1" indent="-228600" algn="l" defTabSz="1155700">
            <a:lnSpc>
              <a:spcPct val="90000"/>
            </a:lnSpc>
            <a:spcBef>
              <a:spcPct val="0"/>
            </a:spcBef>
            <a:spcAft>
              <a:spcPct val="15000"/>
            </a:spcAft>
            <a:buChar char="•"/>
          </a:pPr>
          <a:r>
            <a:rPr lang="en-US" sz="2600" kern="1200" dirty="0"/>
            <a:t>Squash</a:t>
          </a:r>
        </a:p>
      </dsp:txBody>
      <dsp:txXfrm>
        <a:off x="5457725" y="4055107"/>
        <a:ext cx="2391994" cy="2435501"/>
      </dsp:txXfrm>
    </dsp:sp>
    <dsp:sp modelId="{652B608C-1A8D-4503-B65A-94A5C10B5120}">
      <dsp:nvSpPr>
        <dsp:cNvPr id="0" name=""/>
        <dsp:cNvSpPr/>
      </dsp:nvSpPr>
      <dsp:spPr>
        <a:xfrm>
          <a:off x="8184598" y="3117809"/>
          <a:ext cx="2391994" cy="937297"/>
        </a:xfrm>
        <a:prstGeom prst="rect">
          <a:avLst/>
        </a:prstGeom>
        <a:solidFill>
          <a:schemeClr val="accent5">
            <a:hueOff val="0"/>
            <a:satOff val="0"/>
            <a:lumOff val="0"/>
            <a:alphaOff val="0"/>
          </a:schemeClr>
        </a:solidFill>
        <a:ln w="9525" cap="flat" cmpd="sng" algn="ctr">
          <a:solidFill>
            <a:schemeClr val="accent5">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Other</a:t>
          </a:r>
        </a:p>
      </dsp:txBody>
      <dsp:txXfrm>
        <a:off x="8184598" y="3117809"/>
        <a:ext cx="2391994" cy="937297"/>
      </dsp:txXfrm>
    </dsp:sp>
    <dsp:sp modelId="{6EB16214-524B-4E16-8AD6-4529F280AC7E}">
      <dsp:nvSpPr>
        <dsp:cNvPr id="0" name=""/>
        <dsp:cNvSpPr/>
      </dsp:nvSpPr>
      <dsp:spPr>
        <a:xfrm>
          <a:off x="8184598" y="4055107"/>
          <a:ext cx="2391994" cy="2435501"/>
        </a:xfrm>
        <a:prstGeom prst="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US" sz="2600" kern="1200" dirty="0"/>
            <a:t>Tabbouleh</a:t>
          </a:r>
        </a:p>
        <a:p>
          <a:pPr marL="228600" lvl="1" indent="-228600" algn="l" defTabSz="1155700">
            <a:lnSpc>
              <a:spcPct val="90000"/>
            </a:lnSpc>
            <a:spcBef>
              <a:spcPct val="0"/>
            </a:spcBef>
            <a:spcAft>
              <a:spcPct val="15000"/>
            </a:spcAft>
            <a:buChar char="•"/>
          </a:pPr>
          <a:r>
            <a:rPr lang="en-US" sz="2600" kern="1200" dirty="0"/>
            <a:t>Baba Ghanoush</a:t>
          </a:r>
        </a:p>
        <a:p>
          <a:pPr marL="228600" lvl="1" indent="-228600" algn="l" defTabSz="1155700">
            <a:lnSpc>
              <a:spcPct val="90000"/>
            </a:lnSpc>
            <a:spcBef>
              <a:spcPct val="0"/>
            </a:spcBef>
            <a:spcAft>
              <a:spcPct val="15000"/>
            </a:spcAft>
            <a:buChar char="•"/>
          </a:pPr>
          <a:r>
            <a:rPr lang="en-US" sz="2600" kern="1200" dirty="0"/>
            <a:t>Nori</a:t>
          </a:r>
        </a:p>
        <a:p>
          <a:pPr marL="228600" lvl="1" indent="-228600" algn="l" defTabSz="1155700">
            <a:lnSpc>
              <a:spcPct val="90000"/>
            </a:lnSpc>
            <a:spcBef>
              <a:spcPct val="0"/>
            </a:spcBef>
            <a:spcAft>
              <a:spcPct val="15000"/>
            </a:spcAft>
            <a:buChar char="•"/>
          </a:pPr>
          <a:r>
            <a:rPr lang="en-US" sz="2600" kern="1200" dirty="0"/>
            <a:t>Tamales</a:t>
          </a:r>
        </a:p>
      </dsp:txBody>
      <dsp:txXfrm>
        <a:off x="8184598" y="4055107"/>
        <a:ext cx="2391994" cy="2435501"/>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3D45DE-B793-4149-B0BD-E343C7843989}" type="datetimeFigureOut">
              <a:rPr lang="en-US" smtClean="0"/>
              <a:t>10/21/2024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F31A4A-2AC4-4001-9F53-3AB00E0D8B19}" type="slidenum">
              <a:rPr lang="en-US" smtClean="0"/>
              <a:t>‹#›</a:t>
            </a:fld>
            <a:endParaRPr lang="en-US"/>
          </a:p>
        </p:txBody>
      </p:sp>
    </p:spTree>
    <p:extLst>
      <p:ext uri="{BB962C8B-B14F-4D97-AF65-F5344CB8AC3E}">
        <p14:creationId xmlns:p14="http://schemas.microsoft.com/office/powerpoint/2010/main" val="3085349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F31A4A-2AC4-4001-9F53-3AB00E0D8B19}" type="slidenum">
              <a:rPr lang="en-US" smtClean="0"/>
              <a:t>12</a:t>
            </a:fld>
            <a:endParaRPr lang="en-US"/>
          </a:p>
        </p:txBody>
      </p:sp>
    </p:spTree>
    <p:extLst>
      <p:ext uri="{BB962C8B-B14F-4D97-AF65-F5344CB8AC3E}">
        <p14:creationId xmlns:p14="http://schemas.microsoft.com/office/powerpoint/2010/main" val="3016844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escambia.floridahealth.gov/programs-and-services/community-health-status/health-equity/index.html" TargetMode="External"/><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guelphfamilyhealthstudy.com/" TargetMode="External"/><Relationship Id="rId7" Type="http://schemas.openxmlformats.org/officeDocument/2006/relationships/image" Target="../media/image28.jpeg"/><Relationship Id="rId2" Type="http://schemas.openxmlformats.org/officeDocument/2006/relationships/hyperlink" Target="https://brightbites.ca/curriculum/" TargetMode="External"/><Relationship Id="rId1" Type="http://schemas.openxmlformats.org/officeDocument/2006/relationships/slideLayout" Target="../slideLayouts/slideLayout2.xml"/><Relationship Id="rId6" Type="http://schemas.openxmlformats.org/officeDocument/2006/relationships/hyperlink" Target="https://www.odph.ca/school-nutrition-resources" TargetMode="External"/><Relationship Id="rId5" Type="http://schemas.openxmlformats.org/officeDocument/2006/relationships/hyperlink" Target="https://food-guide.canada.ca/en/toolkit-educators/" TargetMode="External"/><Relationship Id="rId4" Type="http://schemas.openxmlformats.org/officeDocument/2006/relationships/hyperlink" Target="https://ckphu.com/health-topics/foodandnutrition/programs-and-guidelines/"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https://www.publichealthontario.ca/en/data-and-analysis/commonly-used-products/maps/health-services-locator"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canada.ca/en/employment-social-development/programs/school-food/reports/national-policy.html" TargetMode="External"/><Relationship Id="rId2" Type="http://schemas.openxmlformats.org/officeDocument/2006/relationships/hyperlink" Target="https://www12.statcan.gc.ca/census-recensement/2021/dp-pd/prof/details/page.cfm?LANG=E&amp;GENDERlist=1,2,3&amp;STATISTIClist=1,4&amp;DGUIDlist=2021A000235&amp;HEADERlist=,31,32,30&amp;SearchText=Ontario" TargetMode="External"/><Relationship Id="rId1" Type="http://schemas.openxmlformats.org/officeDocument/2006/relationships/slideLayout" Target="../slideLayouts/slideLayout2.xml"/><Relationship Id="rId5" Type="http://schemas.openxmlformats.org/officeDocument/2006/relationships/hyperlink" Target="https://food-guide.canada.ca/en/healthy-eating-recommendations/enjoy-your-food/cultures-food-traditions-and-healthy-eating/#section-1" TargetMode="External"/><Relationship Id="rId4" Type="http://schemas.openxmlformats.org/officeDocument/2006/relationships/hyperlink" Target="https://files.ontario.ca/moh-guidelines-health-equity-guideline-en-2018.pdf"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0"/>
            <a:ext cx="7558920" cy="10287000"/>
            <a:chOff x="0" y="0"/>
            <a:chExt cx="10078560" cy="13716000"/>
          </a:xfrm>
        </p:grpSpPr>
        <p:pic>
          <p:nvPicPr>
            <p:cNvPr id="3" name="Picture 3"/>
            <p:cNvPicPr>
              <a:picLocks noChangeAspect="1"/>
            </p:cNvPicPr>
            <p:nvPr/>
          </p:nvPicPr>
          <p:blipFill>
            <a:blip r:embed="rId2"/>
            <a:srcRect t="4636" b="4636"/>
            <a:stretch>
              <a:fillRect/>
            </a:stretch>
          </p:blipFill>
          <p:spPr>
            <a:xfrm>
              <a:off x="0" y="0"/>
              <a:ext cx="10078560" cy="13716000"/>
            </a:xfrm>
            <a:prstGeom prst="rect">
              <a:avLst/>
            </a:prstGeom>
          </p:spPr>
        </p:pic>
      </p:grpSp>
      <p:grpSp>
        <p:nvGrpSpPr>
          <p:cNvPr id="4" name="Group 4"/>
          <p:cNvGrpSpPr/>
          <p:nvPr/>
        </p:nvGrpSpPr>
        <p:grpSpPr>
          <a:xfrm>
            <a:off x="9144000" y="576445"/>
            <a:ext cx="8686610" cy="9134110"/>
            <a:chOff x="0" y="0"/>
            <a:chExt cx="3277754" cy="3446612"/>
          </a:xfrm>
        </p:grpSpPr>
        <p:sp>
          <p:nvSpPr>
            <p:cNvPr id="5" name="Freeform 5"/>
            <p:cNvSpPr/>
            <p:nvPr/>
          </p:nvSpPr>
          <p:spPr>
            <a:xfrm>
              <a:off x="0" y="0"/>
              <a:ext cx="3277755" cy="3446612"/>
            </a:xfrm>
            <a:custGeom>
              <a:avLst/>
              <a:gdLst/>
              <a:ahLst/>
              <a:cxnLst/>
              <a:rect l="l" t="t" r="r" b="b"/>
              <a:pathLst>
                <a:path w="3277755" h="3446612">
                  <a:moveTo>
                    <a:pt x="0" y="0"/>
                  </a:moveTo>
                  <a:lnTo>
                    <a:pt x="3277755" y="0"/>
                  </a:lnTo>
                  <a:lnTo>
                    <a:pt x="3277755" y="3446612"/>
                  </a:lnTo>
                  <a:lnTo>
                    <a:pt x="0" y="3446612"/>
                  </a:lnTo>
                  <a:close/>
                </a:path>
              </a:pathLst>
            </a:custGeom>
            <a:solidFill>
              <a:srgbClr val="D8CABD">
                <a:alpha val="71765"/>
              </a:srgbClr>
            </a:solidFill>
          </p:spPr>
          <p:txBody>
            <a:bodyPr/>
            <a:lstStyle/>
            <a:p>
              <a:endParaRPr lang="en-US"/>
            </a:p>
          </p:txBody>
        </p:sp>
      </p:grpSp>
      <p:grpSp>
        <p:nvGrpSpPr>
          <p:cNvPr id="6" name="Group 6"/>
          <p:cNvGrpSpPr/>
          <p:nvPr/>
        </p:nvGrpSpPr>
        <p:grpSpPr>
          <a:xfrm>
            <a:off x="11942276" y="6347391"/>
            <a:ext cx="6345724" cy="4168439"/>
            <a:chOff x="0" y="0"/>
            <a:chExt cx="8460965" cy="5557918"/>
          </a:xfrm>
        </p:grpSpPr>
        <p:pic>
          <p:nvPicPr>
            <p:cNvPr id="7" name="Picture 7"/>
            <p:cNvPicPr>
              <a:picLocks noChangeAspect="1"/>
            </p:cNvPicPr>
            <p:nvPr/>
          </p:nvPicPr>
          <p:blipFill>
            <a:blip r:embed="rId3"/>
            <a:srcRect t="702" b="702"/>
            <a:stretch>
              <a:fillRect/>
            </a:stretch>
          </p:blipFill>
          <p:spPr>
            <a:xfrm>
              <a:off x="0" y="0"/>
              <a:ext cx="8460965" cy="5557918"/>
            </a:xfrm>
            <a:prstGeom prst="rect">
              <a:avLst/>
            </a:prstGeom>
          </p:spPr>
        </p:pic>
      </p:grpSp>
      <p:sp>
        <p:nvSpPr>
          <p:cNvPr id="8" name="TextBox 8"/>
          <p:cNvSpPr txBox="1"/>
          <p:nvPr/>
        </p:nvSpPr>
        <p:spPr>
          <a:xfrm>
            <a:off x="9547250" y="1253076"/>
            <a:ext cx="8283360" cy="3048000"/>
          </a:xfrm>
          <a:prstGeom prst="rect">
            <a:avLst/>
          </a:prstGeom>
        </p:spPr>
        <p:txBody>
          <a:bodyPr lIns="0" tIns="0" rIns="0" bIns="0" rtlCol="0" anchor="t">
            <a:spAutoFit/>
          </a:bodyPr>
          <a:lstStyle/>
          <a:p>
            <a:pPr algn="ctr">
              <a:lnSpc>
                <a:spcPts val="6090"/>
              </a:lnSpc>
            </a:pPr>
            <a:r>
              <a:rPr lang="en-US" sz="4200" b="1" spc="373" dirty="0">
                <a:solidFill>
                  <a:srgbClr val="2D2119"/>
                </a:solidFill>
                <a:latin typeface="Afrah Bold"/>
                <a:ea typeface="Afrah Bold"/>
                <a:cs typeface="Afrah Bold"/>
                <a:sym typeface="Afrah Bold"/>
              </a:rPr>
              <a:t>CULTIVATING EQUITY, INCLUSIVE AND DIVERSE SCHOOL FOOD PROGRAMS</a:t>
            </a:r>
          </a:p>
        </p:txBody>
      </p:sp>
      <p:sp>
        <p:nvSpPr>
          <p:cNvPr id="9" name="TextBox 9"/>
          <p:cNvSpPr txBox="1"/>
          <p:nvPr/>
        </p:nvSpPr>
        <p:spPr>
          <a:xfrm>
            <a:off x="8287668" y="5105400"/>
            <a:ext cx="10399274" cy="336550"/>
          </a:xfrm>
          <a:prstGeom prst="rect">
            <a:avLst/>
          </a:prstGeom>
        </p:spPr>
        <p:txBody>
          <a:bodyPr lIns="0" tIns="0" rIns="0" bIns="0" rtlCol="0" anchor="t">
            <a:spAutoFit/>
          </a:bodyPr>
          <a:lstStyle/>
          <a:p>
            <a:pPr algn="ctr">
              <a:lnSpc>
                <a:spcPts val="2899"/>
              </a:lnSpc>
            </a:pPr>
            <a:r>
              <a:rPr lang="en-US" sz="1999" spc="177">
                <a:solidFill>
                  <a:srgbClr val="2D2119"/>
                </a:solidFill>
                <a:latin typeface="Afrah"/>
                <a:ea typeface="Afrah"/>
                <a:cs typeface="Afrah"/>
                <a:sym typeface="Afrah"/>
              </a:rPr>
              <a:t>By: Jennelle Arnew (she/her) RD, MSc</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133903" y="1045210"/>
            <a:ext cx="8448833" cy="5644962"/>
          </a:xfrm>
          <a:custGeom>
            <a:avLst/>
            <a:gdLst/>
            <a:ahLst/>
            <a:cxnLst/>
            <a:rect l="l" t="t" r="r" b="b"/>
            <a:pathLst>
              <a:path w="8448833" h="5644962">
                <a:moveTo>
                  <a:pt x="0" y="0"/>
                </a:moveTo>
                <a:lnTo>
                  <a:pt x="8448834" y="0"/>
                </a:lnTo>
                <a:lnTo>
                  <a:pt x="8448834" y="5644962"/>
                </a:lnTo>
                <a:lnTo>
                  <a:pt x="0" y="5644962"/>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3136205" y="221614"/>
            <a:ext cx="13523814" cy="823596"/>
          </a:xfrm>
          <a:prstGeom prst="rect">
            <a:avLst/>
          </a:prstGeom>
        </p:spPr>
        <p:txBody>
          <a:bodyPr lIns="0" tIns="0" rIns="0" bIns="0" rtlCol="0" anchor="t">
            <a:spAutoFit/>
          </a:bodyPr>
          <a:lstStyle/>
          <a:p>
            <a:pPr algn="ctr">
              <a:lnSpc>
                <a:spcPts val="6579"/>
              </a:lnSpc>
              <a:spcBef>
                <a:spcPct val="0"/>
              </a:spcBef>
            </a:pPr>
            <a:r>
              <a:rPr lang="en-US" sz="4699" b="1" spc="253">
                <a:solidFill>
                  <a:srgbClr val="000000"/>
                </a:solidFill>
                <a:latin typeface="Arimo Bold"/>
                <a:ea typeface="Arimo Bold"/>
                <a:cs typeface="Arimo Bold"/>
                <a:sym typeface="Arimo Bold"/>
              </a:rPr>
              <a:t>Equity vs. Equality: What’s the Difference?</a:t>
            </a:r>
          </a:p>
        </p:txBody>
      </p:sp>
      <p:sp>
        <p:nvSpPr>
          <p:cNvPr id="4" name="TextBox 4"/>
          <p:cNvSpPr txBox="1"/>
          <p:nvPr/>
        </p:nvSpPr>
        <p:spPr>
          <a:xfrm>
            <a:off x="354728" y="6812395"/>
            <a:ext cx="7529713" cy="2665731"/>
          </a:xfrm>
          <a:prstGeom prst="rect">
            <a:avLst/>
          </a:prstGeom>
        </p:spPr>
        <p:txBody>
          <a:bodyPr lIns="0" tIns="0" rIns="0" bIns="0" rtlCol="0" anchor="t">
            <a:spAutoFit/>
          </a:bodyPr>
          <a:lstStyle/>
          <a:p>
            <a:pPr algn="ctr">
              <a:lnSpc>
                <a:spcPts val="5319"/>
              </a:lnSpc>
              <a:spcBef>
                <a:spcPct val="0"/>
              </a:spcBef>
            </a:pPr>
            <a:r>
              <a:rPr lang="en-US" sz="3799" b="1" spc="205">
                <a:solidFill>
                  <a:srgbClr val="000000"/>
                </a:solidFill>
                <a:latin typeface="Arimo Bold"/>
                <a:ea typeface="Arimo Bold"/>
                <a:cs typeface="Arimo Bold"/>
                <a:sym typeface="Arimo Bold"/>
              </a:rPr>
              <a:t>Equality:</a:t>
            </a:r>
            <a:r>
              <a:rPr lang="en-US" sz="3799" spc="205">
                <a:solidFill>
                  <a:srgbClr val="000000"/>
                </a:solidFill>
                <a:latin typeface="Arimo"/>
                <a:ea typeface="Arimo"/>
                <a:cs typeface="Arimo"/>
                <a:sym typeface="Arimo"/>
              </a:rPr>
              <a:t> means each individual or group of people is given the same resources or opportunities. </a:t>
            </a:r>
          </a:p>
        </p:txBody>
      </p:sp>
      <p:sp>
        <p:nvSpPr>
          <p:cNvPr id="5" name="TextBox 5"/>
          <p:cNvSpPr txBox="1"/>
          <p:nvPr/>
        </p:nvSpPr>
        <p:spPr>
          <a:xfrm>
            <a:off x="9144000" y="6812395"/>
            <a:ext cx="8877473" cy="3333322"/>
          </a:xfrm>
          <a:prstGeom prst="rect">
            <a:avLst/>
          </a:prstGeom>
        </p:spPr>
        <p:txBody>
          <a:bodyPr lIns="0" tIns="0" rIns="0" bIns="0" rtlCol="0" anchor="t">
            <a:spAutoFit/>
          </a:bodyPr>
          <a:lstStyle/>
          <a:p>
            <a:pPr algn="ctr">
              <a:lnSpc>
                <a:spcPts val="5273"/>
              </a:lnSpc>
              <a:spcBef>
                <a:spcPct val="0"/>
              </a:spcBef>
            </a:pPr>
            <a:r>
              <a:rPr lang="en-US" sz="3766" b="1" spc="203">
                <a:solidFill>
                  <a:srgbClr val="000000"/>
                </a:solidFill>
                <a:latin typeface="Arimo Bold"/>
                <a:ea typeface="Arimo Bold"/>
                <a:cs typeface="Arimo Bold"/>
                <a:sym typeface="Arimo Bold"/>
              </a:rPr>
              <a:t>Equity:</a:t>
            </a:r>
            <a:r>
              <a:rPr lang="en-US" sz="3766" spc="203">
                <a:solidFill>
                  <a:srgbClr val="000000"/>
                </a:solidFill>
                <a:latin typeface="Arimo"/>
                <a:ea typeface="Arimo"/>
                <a:cs typeface="Arimo"/>
                <a:sym typeface="Arimo"/>
              </a:rPr>
              <a:t> recognizes that each person has different circumstances and allocates the resources and provides the opportunities needed to reach an equal outcome. </a:t>
            </a:r>
          </a:p>
        </p:txBody>
      </p:sp>
      <p:sp>
        <p:nvSpPr>
          <p:cNvPr id="6" name="TextBox 6"/>
          <p:cNvSpPr txBox="1"/>
          <p:nvPr/>
        </p:nvSpPr>
        <p:spPr>
          <a:xfrm>
            <a:off x="228892" y="9522782"/>
            <a:ext cx="7529713" cy="1198245"/>
          </a:xfrm>
          <a:prstGeom prst="rect">
            <a:avLst/>
          </a:prstGeom>
        </p:spPr>
        <p:txBody>
          <a:bodyPr lIns="0" tIns="0" rIns="0" bIns="0" rtlCol="0" anchor="t">
            <a:spAutoFit/>
          </a:bodyPr>
          <a:lstStyle/>
          <a:p>
            <a:pPr algn="l">
              <a:lnSpc>
                <a:spcPts val="2240"/>
              </a:lnSpc>
            </a:pPr>
            <a:r>
              <a:rPr lang="en-US" sz="1600" spc="86">
                <a:solidFill>
                  <a:srgbClr val="000000"/>
                </a:solidFill>
                <a:latin typeface="Arimo"/>
                <a:ea typeface="Arimo"/>
                <a:cs typeface="Arimo"/>
                <a:sym typeface="Arimo"/>
              </a:rPr>
              <a:t>Image Source: </a:t>
            </a:r>
            <a:r>
              <a:rPr lang="en-US" sz="1600" u="sng" spc="86">
                <a:solidFill>
                  <a:srgbClr val="000000"/>
                </a:solidFill>
                <a:latin typeface="Arimo"/>
                <a:ea typeface="Arimo"/>
                <a:cs typeface="Arimo"/>
                <a:sym typeface="Arimo"/>
                <a:hlinkClick r:id="rId3" tooltip="https://escambia.floridahealth.gov/programs-and-services/community-health-status/health-equity/index.html"/>
              </a:rPr>
              <a:t>Health Equity | Florida Department of Health in Escambia (floridahealth.gov)</a:t>
            </a:r>
          </a:p>
          <a:p>
            <a:pPr algn="ctr">
              <a:lnSpc>
                <a:spcPts val="5319"/>
              </a:lnSpc>
              <a:spcBef>
                <a:spcPct val="0"/>
              </a:spcBef>
            </a:pPr>
            <a:endParaRPr lang="en-US" sz="1600" u="sng" spc="86">
              <a:solidFill>
                <a:srgbClr val="000000"/>
              </a:solidFill>
              <a:latin typeface="Arimo"/>
              <a:ea typeface="Arimo"/>
              <a:cs typeface="Arimo"/>
              <a:sym typeface="Arimo"/>
              <a:hlinkClick r:id="rId3" tooltip="https://escambia.floridahealth.gov/programs-and-services/community-health-status/health-equity/index.htm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People preparing food illustration">
            <a:extLst>
              <a:ext uri="{FF2B5EF4-FFF2-40B4-BE49-F238E27FC236}">
                <a16:creationId xmlns:a16="http://schemas.microsoft.com/office/drawing/2014/main" id="{0148EFB0-6032-DBA9-671B-84DFA675D50F}"/>
              </a:ext>
            </a:extLst>
          </p:cNvPr>
          <p:cNvPicPr>
            <a:picLocks noChangeAspect="1"/>
          </p:cNvPicPr>
          <p:nvPr/>
        </p:nvPicPr>
        <p:blipFill>
          <a:blip r:embed="rId2">
            <a:extLst>
              <a:ext uri="{28A0092B-C50C-407E-A947-70E740481C1C}">
                <a14:useLocalDpi xmlns:a14="http://schemas.microsoft.com/office/drawing/2010/main" val="0"/>
              </a:ext>
            </a:extLst>
          </a:blip>
          <a:srcRect t="13861" r="1" b="6455"/>
          <a:stretch/>
        </p:blipFill>
        <p:spPr>
          <a:xfrm>
            <a:off x="9154540" y="10"/>
            <a:ext cx="9133457" cy="10286990"/>
          </a:xfrm>
          <a:prstGeom prst="rect">
            <a:avLst/>
          </a:prstGeom>
        </p:spPr>
      </p:pic>
      <p:sp useBgFill="1">
        <p:nvSpPr>
          <p:cNvPr id="20" name="Rectangle 19">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54537" cy="10287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54537" cy="3428992"/>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777FBAC-3EEA-2DB4-8C05-29E375B18CDA}"/>
              </a:ext>
            </a:extLst>
          </p:cNvPr>
          <p:cNvSpPr txBox="1"/>
          <p:nvPr/>
        </p:nvSpPr>
        <p:spPr>
          <a:xfrm>
            <a:off x="1082451" y="1714496"/>
            <a:ext cx="6989634" cy="5061206"/>
          </a:xfrm>
          <a:prstGeom prst="rect">
            <a:avLst/>
          </a:prstGeom>
        </p:spPr>
        <p:txBody>
          <a:bodyPr vert="horz" lIns="91440" tIns="45720" rIns="91440" bIns="45720" rtlCol="0" anchor="ctr">
            <a:normAutofit/>
          </a:bodyPr>
          <a:lstStyle/>
          <a:p>
            <a:pPr>
              <a:lnSpc>
                <a:spcPct val="90000"/>
              </a:lnSpc>
              <a:spcAft>
                <a:spcPts val="800"/>
              </a:spcAft>
            </a:pPr>
            <a:r>
              <a:rPr lang="en-US" sz="4000" b="1" dirty="0">
                <a:effectLst/>
                <a:latin typeface="Abadi" panose="020B0604020104020204" pitchFamily="34" charset="0"/>
                <a:ea typeface="Arimo" panose="020B0604020202020204" charset="0"/>
                <a:cs typeface="Arimo" panose="020B0604020202020204" charset="0"/>
              </a:rPr>
              <a:t>Can you think of how schools require different resources so that all students have access to nutritious foods?</a:t>
            </a:r>
            <a:endParaRPr lang="en-US" sz="4000" dirty="0">
              <a:effectLst/>
              <a:latin typeface="Abadi" panose="020B0604020104020204" pitchFamily="34" charset="0"/>
              <a:ea typeface="Arimo" panose="020B0604020202020204" charset="0"/>
              <a:cs typeface="Arimo" panose="020B0604020202020204" charset="0"/>
            </a:endParaRPr>
          </a:p>
        </p:txBody>
      </p:sp>
    </p:spTree>
    <p:extLst>
      <p:ext uri="{BB962C8B-B14F-4D97-AF65-F5344CB8AC3E}">
        <p14:creationId xmlns:p14="http://schemas.microsoft.com/office/powerpoint/2010/main" val="944190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3307" y="967324"/>
            <a:ext cx="1062007" cy="8352352"/>
            <a:chOff x="0" y="0"/>
            <a:chExt cx="375273" cy="2951400"/>
          </a:xfrm>
        </p:grpSpPr>
        <p:sp>
          <p:nvSpPr>
            <p:cNvPr id="3" name="Freeform 3"/>
            <p:cNvSpPr/>
            <p:nvPr/>
          </p:nvSpPr>
          <p:spPr>
            <a:xfrm>
              <a:off x="0" y="0"/>
              <a:ext cx="375273" cy="2951400"/>
            </a:xfrm>
            <a:custGeom>
              <a:avLst/>
              <a:gdLst/>
              <a:ahLst/>
              <a:cxnLst/>
              <a:rect l="l" t="t" r="r" b="b"/>
              <a:pathLst>
                <a:path w="375273" h="2951400">
                  <a:moveTo>
                    <a:pt x="0" y="0"/>
                  </a:moveTo>
                  <a:lnTo>
                    <a:pt x="375273" y="0"/>
                  </a:lnTo>
                  <a:lnTo>
                    <a:pt x="375273" y="2951400"/>
                  </a:lnTo>
                  <a:lnTo>
                    <a:pt x="0" y="2951400"/>
                  </a:lnTo>
                  <a:close/>
                </a:path>
              </a:pathLst>
            </a:custGeom>
            <a:solidFill>
              <a:srgbClr val="F5A51B">
                <a:alpha val="83922"/>
              </a:srgbClr>
            </a:solidFill>
          </p:spPr>
          <p:txBody>
            <a:bodyPr/>
            <a:lstStyle/>
            <a:p>
              <a:endParaRPr lang="en-US"/>
            </a:p>
          </p:txBody>
        </p:sp>
      </p:grpSp>
      <p:sp>
        <p:nvSpPr>
          <p:cNvPr id="4" name="Freeform 4"/>
          <p:cNvSpPr/>
          <p:nvPr/>
        </p:nvSpPr>
        <p:spPr>
          <a:xfrm>
            <a:off x="3060327" y="3592817"/>
            <a:ext cx="13208032" cy="6290325"/>
          </a:xfrm>
          <a:custGeom>
            <a:avLst/>
            <a:gdLst/>
            <a:ahLst/>
            <a:cxnLst/>
            <a:rect l="l" t="t" r="r" b="b"/>
            <a:pathLst>
              <a:path w="13208032" h="6290325">
                <a:moveTo>
                  <a:pt x="0" y="0"/>
                </a:moveTo>
                <a:lnTo>
                  <a:pt x="13208032" y="0"/>
                </a:lnTo>
                <a:lnTo>
                  <a:pt x="13208032" y="6290326"/>
                </a:lnTo>
                <a:lnTo>
                  <a:pt x="0" y="6290326"/>
                </a:lnTo>
                <a:lnTo>
                  <a:pt x="0" y="0"/>
                </a:lnTo>
                <a:close/>
              </a:path>
            </a:pathLst>
          </a:custGeom>
          <a:blipFill>
            <a:blip r:embed="rId3"/>
            <a:stretch>
              <a:fillRect/>
            </a:stretch>
          </a:blipFill>
          <a:ln w="38100" cap="sq">
            <a:solidFill>
              <a:srgbClr val="000000"/>
            </a:solidFill>
            <a:prstDash val="solid"/>
            <a:miter/>
          </a:ln>
        </p:spPr>
        <p:txBody>
          <a:bodyPr/>
          <a:lstStyle/>
          <a:p>
            <a:endParaRPr lang="en-US"/>
          </a:p>
        </p:txBody>
      </p:sp>
      <p:sp>
        <p:nvSpPr>
          <p:cNvPr id="5" name="TextBox 5"/>
          <p:cNvSpPr txBox="1"/>
          <p:nvPr/>
        </p:nvSpPr>
        <p:spPr>
          <a:xfrm>
            <a:off x="1355554" y="176764"/>
            <a:ext cx="8321846" cy="784510"/>
          </a:xfrm>
          <a:prstGeom prst="rect">
            <a:avLst/>
          </a:prstGeom>
        </p:spPr>
        <p:txBody>
          <a:bodyPr wrap="square" lIns="0" tIns="0" rIns="0" bIns="0" rtlCol="0" anchor="t">
            <a:spAutoFit/>
          </a:bodyPr>
          <a:lstStyle/>
          <a:p>
            <a:pPr algn="ctr">
              <a:lnSpc>
                <a:spcPts val="6719"/>
              </a:lnSpc>
              <a:spcBef>
                <a:spcPct val="0"/>
              </a:spcBef>
            </a:pPr>
            <a:r>
              <a:rPr lang="en-US" sz="4799" b="1" spc="259" dirty="0">
                <a:solidFill>
                  <a:srgbClr val="000000"/>
                </a:solidFill>
                <a:latin typeface="Arimo Bold"/>
                <a:ea typeface="Arimo Bold"/>
                <a:cs typeface="Arimo Bold"/>
                <a:sym typeface="Arimo Bold"/>
              </a:rPr>
              <a:t>What is health equity?</a:t>
            </a:r>
          </a:p>
        </p:txBody>
      </p:sp>
      <p:sp>
        <p:nvSpPr>
          <p:cNvPr id="6" name="TextBox 6"/>
          <p:cNvSpPr txBox="1"/>
          <p:nvPr/>
        </p:nvSpPr>
        <p:spPr>
          <a:xfrm>
            <a:off x="1549043" y="1245471"/>
            <a:ext cx="16230600" cy="2050415"/>
          </a:xfrm>
          <a:prstGeom prst="rect">
            <a:avLst/>
          </a:prstGeom>
        </p:spPr>
        <p:txBody>
          <a:bodyPr lIns="0" tIns="0" rIns="0" bIns="0" rtlCol="0" anchor="t">
            <a:spAutoFit/>
          </a:bodyPr>
          <a:lstStyle/>
          <a:p>
            <a:pPr algn="ctr">
              <a:lnSpc>
                <a:spcPts val="4059"/>
              </a:lnSpc>
              <a:spcBef>
                <a:spcPct val="0"/>
              </a:spcBef>
            </a:pPr>
            <a:r>
              <a:rPr lang="en-US" sz="2899" i="1" spc="156">
                <a:solidFill>
                  <a:srgbClr val="000000"/>
                </a:solidFill>
                <a:latin typeface="Arimo Italics"/>
                <a:ea typeface="Arimo Italics"/>
                <a:cs typeface="Arimo Italics"/>
                <a:sym typeface="Arimo Italics"/>
              </a:rPr>
              <a:t>“…all people can reach their full health potential and are not disadvantaged from attaining it because of their race, ethnicity, religion, gender, age, social class, socioeconomic status or other socially determined circumstance.” (Ministry of Health and Long-Term Care, 2017)</a:t>
            </a:r>
          </a:p>
        </p:txBody>
      </p:sp>
      <p:sp>
        <p:nvSpPr>
          <p:cNvPr id="7" name="TextBox 7">
            <a:extLst>
              <a:ext uri="{FF2B5EF4-FFF2-40B4-BE49-F238E27FC236}">
                <a16:creationId xmlns:a16="http://schemas.microsoft.com/office/drawing/2014/main" id="{045B7F82-FB4F-A33C-93A0-8C875AFF0DC6}"/>
              </a:ext>
            </a:extLst>
          </p:cNvPr>
          <p:cNvSpPr txBox="1"/>
          <p:nvPr/>
        </p:nvSpPr>
        <p:spPr>
          <a:xfrm>
            <a:off x="452373" y="9600871"/>
            <a:ext cx="919227" cy="432811"/>
          </a:xfrm>
          <a:prstGeom prst="rect">
            <a:avLst/>
          </a:prstGeom>
        </p:spPr>
        <p:txBody>
          <a:bodyPr wrap="square" lIns="0" tIns="0" rIns="0" bIns="0" rtlCol="0" anchor="t">
            <a:spAutoFit/>
          </a:bodyPr>
          <a:lstStyle/>
          <a:p>
            <a:pPr algn="ctr">
              <a:lnSpc>
                <a:spcPts val="3690"/>
              </a:lnSpc>
              <a:spcBef>
                <a:spcPct val="0"/>
              </a:spcBef>
            </a:pPr>
            <a:r>
              <a:rPr lang="en-US" sz="2635" spc="142" dirty="0">
                <a:solidFill>
                  <a:srgbClr val="2D2119"/>
                </a:solidFill>
                <a:latin typeface="Arimo"/>
                <a:ea typeface="Arimo"/>
                <a:cs typeface="Arimo"/>
                <a:sym typeface="Arimo"/>
              </a:rPr>
              <a:t>[3]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52311"/>
            <a:ext cx="1130604" cy="8891846"/>
            <a:chOff x="0" y="0"/>
            <a:chExt cx="375273" cy="2951400"/>
          </a:xfrm>
        </p:grpSpPr>
        <p:sp>
          <p:nvSpPr>
            <p:cNvPr id="3" name="Freeform 3"/>
            <p:cNvSpPr/>
            <p:nvPr/>
          </p:nvSpPr>
          <p:spPr>
            <a:xfrm>
              <a:off x="0" y="0"/>
              <a:ext cx="375273" cy="2951400"/>
            </a:xfrm>
            <a:custGeom>
              <a:avLst/>
              <a:gdLst/>
              <a:ahLst/>
              <a:cxnLst/>
              <a:rect l="l" t="t" r="r" b="b"/>
              <a:pathLst>
                <a:path w="375273" h="2951400">
                  <a:moveTo>
                    <a:pt x="0" y="0"/>
                  </a:moveTo>
                  <a:lnTo>
                    <a:pt x="375273" y="0"/>
                  </a:lnTo>
                  <a:lnTo>
                    <a:pt x="375273" y="2951400"/>
                  </a:lnTo>
                  <a:lnTo>
                    <a:pt x="0" y="2951400"/>
                  </a:lnTo>
                  <a:close/>
                </a:path>
              </a:pathLst>
            </a:custGeom>
            <a:solidFill>
              <a:srgbClr val="F5A51B">
                <a:alpha val="83922"/>
              </a:srgbClr>
            </a:solidFill>
          </p:spPr>
          <p:txBody>
            <a:bodyPr/>
            <a:lstStyle/>
            <a:p>
              <a:endParaRPr lang="en-US"/>
            </a:p>
          </p:txBody>
        </p:sp>
      </p:grpSp>
      <p:sp>
        <p:nvSpPr>
          <p:cNvPr id="4" name="Freeform 4"/>
          <p:cNvSpPr/>
          <p:nvPr/>
        </p:nvSpPr>
        <p:spPr>
          <a:xfrm>
            <a:off x="1683433" y="1155450"/>
            <a:ext cx="10018901" cy="8388707"/>
          </a:xfrm>
          <a:custGeom>
            <a:avLst/>
            <a:gdLst/>
            <a:ahLst/>
            <a:cxnLst/>
            <a:rect l="l" t="t" r="r" b="b"/>
            <a:pathLst>
              <a:path w="10018901" h="8388707">
                <a:moveTo>
                  <a:pt x="0" y="0"/>
                </a:moveTo>
                <a:lnTo>
                  <a:pt x="10018901" y="0"/>
                </a:lnTo>
                <a:lnTo>
                  <a:pt x="10018901" y="8388708"/>
                </a:lnTo>
                <a:lnTo>
                  <a:pt x="0" y="8388708"/>
                </a:lnTo>
                <a:lnTo>
                  <a:pt x="0" y="0"/>
                </a:lnTo>
                <a:close/>
              </a:path>
            </a:pathLst>
          </a:custGeom>
          <a:blipFill>
            <a:blip r:embed="rId2"/>
            <a:stretch>
              <a:fillRect/>
            </a:stretch>
          </a:blipFill>
        </p:spPr>
        <p:txBody>
          <a:bodyPr/>
          <a:lstStyle/>
          <a:p>
            <a:endParaRPr lang="en-US"/>
          </a:p>
        </p:txBody>
      </p:sp>
      <p:sp>
        <p:nvSpPr>
          <p:cNvPr id="5" name="Freeform 5"/>
          <p:cNvSpPr/>
          <p:nvPr/>
        </p:nvSpPr>
        <p:spPr>
          <a:xfrm>
            <a:off x="12064757" y="652311"/>
            <a:ext cx="5902950" cy="4660871"/>
          </a:xfrm>
          <a:custGeom>
            <a:avLst/>
            <a:gdLst/>
            <a:ahLst/>
            <a:cxnLst/>
            <a:rect l="l" t="t" r="r" b="b"/>
            <a:pathLst>
              <a:path w="5902950" h="4660871">
                <a:moveTo>
                  <a:pt x="0" y="0"/>
                </a:moveTo>
                <a:lnTo>
                  <a:pt x="5902950" y="0"/>
                </a:lnTo>
                <a:lnTo>
                  <a:pt x="5902950" y="4660871"/>
                </a:lnTo>
                <a:lnTo>
                  <a:pt x="0" y="4660871"/>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1453464" y="188593"/>
            <a:ext cx="6351786" cy="840107"/>
          </a:xfrm>
          <a:prstGeom prst="rect">
            <a:avLst/>
          </a:prstGeom>
        </p:spPr>
        <p:txBody>
          <a:bodyPr lIns="0" tIns="0" rIns="0" bIns="0" rtlCol="0" anchor="t">
            <a:spAutoFit/>
          </a:bodyPr>
          <a:lstStyle/>
          <a:p>
            <a:pPr algn="ctr">
              <a:lnSpc>
                <a:spcPts val="6719"/>
              </a:lnSpc>
              <a:spcBef>
                <a:spcPct val="0"/>
              </a:spcBef>
            </a:pPr>
            <a:r>
              <a:rPr lang="en-US" sz="4799" b="1" spc="259">
                <a:solidFill>
                  <a:srgbClr val="000000"/>
                </a:solidFill>
                <a:latin typeface="Arimo Bold"/>
                <a:ea typeface="Arimo Bold"/>
                <a:cs typeface="Arimo Bold"/>
                <a:sym typeface="Arimo Bold"/>
              </a:rPr>
              <a:t>Systematic Barriers</a:t>
            </a:r>
          </a:p>
        </p:txBody>
      </p:sp>
      <p:sp>
        <p:nvSpPr>
          <p:cNvPr id="7" name="TextBox 7"/>
          <p:cNvSpPr txBox="1"/>
          <p:nvPr/>
        </p:nvSpPr>
        <p:spPr>
          <a:xfrm>
            <a:off x="12617685" y="1986088"/>
            <a:ext cx="4797095" cy="2294568"/>
          </a:xfrm>
          <a:prstGeom prst="rect">
            <a:avLst/>
          </a:prstGeom>
        </p:spPr>
        <p:txBody>
          <a:bodyPr lIns="0" tIns="0" rIns="0" bIns="0" rtlCol="0" anchor="t">
            <a:spAutoFit/>
          </a:bodyPr>
          <a:lstStyle/>
          <a:p>
            <a:pPr algn="ctr">
              <a:lnSpc>
                <a:spcPts val="4567"/>
              </a:lnSpc>
              <a:spcBef>
                <a:spcPct val="0"/>
              </a:spcBef>
            </a:pPr>
            <a:r>
              <a:rPr lang="en-US" sz="3262" b="1" spc="176" dirty="0">
                <a:solidFill>
                  <a:srgbClr val="000000"/>
                </a:solidFill>
                <a:latin typeface="Arimo Bold"/>
                <a:ea typeface="Arimo Bold"/>
                <a:cs typeface="Arimo Bold"/>
                <a:sym typeface="Arimo Bold"/>
              </a:rPr>
              <a:t>Can you think of any systematic barriers that create inequities in SNPs?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2348" y="1723671"/>
            <a:ext cx="6276312" cy="7698946"/>
            <a:chOff x="0" y="0"/>
            <a:chExt cx="8368416" cy="10265262"/>
          </a:xfrm>
        </p:grpSpPr>
        <p:pic>
          <p:nvPicPr>
            <p:cNvPr id="3" name="Picture 3"/>
            <p:cNvPicPr>
              <a:picLocks noChangeAspect="1"/>
            </p:cNvPicPr>
            <p:nvPr/>
          </p:nvPicPr>
          <p:blipFill>
            <a:blip r:embed="rId2"/>
            <a:srcRect l="19429" r="19429"/>
            <a:stretch>
              <a:fillRect/>
            </a:stretch>
          </p:blipFill>
          <p:spPr>
            <a:xfrm>
              <a:off x="0" y="0"/>
              <a:ext cx="8368416" cy="10265262"/>
            </a:xfrm>
            <a:prstGeom prst="rect">
              <a:avLst/>
            </a:prstGeom>
          </p:spPr>
        </p:pic>
      </p:grpSp>
      <p:grpSp>
        <p:nvGrpSpPr>
          <p:cNvPr id="4" name="Group 4"/>
          <p:cNvGrpSpPr/>
          <p:nvPr/>
        </p:nvGrpSpPr>
        <p:grpSpPr>
          <a:xfrm>
            <a:off x="1912868" y="0"/>
            <a:ext cx="14462264" cy="2095500"/>
            <a:chOff x="0" y="0"/>
            <a:chExt cx="5275873" cy="859626"/>
          </a:xfrm>
        </p:grpSpPr>
        <p:sp>
          <p:nvSpPr>
            <p:cNvPr id="5" name="Freeform 5"/>
            <p:cNvSpPr/>
            <p:nvPr/>
          </p:nvSpPr>
          <p:spPr>
            <a:xfrm>
              <a:off x="0" y="0"/>
              <a:ext cx="5275873" cy="859626"/>
            </a:xfrm>
            <a:custGeom>
              <a:avLst/>
              <a:gdLst/>
              <a:ahLst/>
              <a:cxnLst/>
              <a:rect l="l" t="t" r="r" b="b"/>
              <a:pathLst>
                <a:path w="5275873" h="859626">
                  <a:moveTo>
                    <a:pt x="0" y="0"/>
                  </a:moveTo>
                  <a:lnTo>
                    <a:pt x="5275873" y="0"/>
                  </a:lnTo>
                  <a:lnTo>
                    <a:pt x="5275873" y="859626"/>
                  </a:lnTo>
                  <a:lnTo>
                    <a:pt x="0" y="859626"/>
                  </a:lnTo>
                  <a:close/>
                </a:path>
              </a:pathLst>
            </a:custGeom>
            <a:solidFill>
              <a:srgbClr val="57756F">
                <a:alpha val="83922"/>
              </a:srgbClr>
            </a:solidFill>
          </p:spPr>
          <p:txBody>
            <a:bodyPr/>
            <a:lstStyle/>
            <a:p>
              <a:endParaRPr lang="en-US"/>
            </a:p>
          </p:txBody>
        </p:sp>
      </p:grpSp>
      <p:sp>
        <p:nvSpPr>
          <p:cNvPr id="6" name="TextBox 6"/>
          <p:cNvSpPr txBox="1"/>
          <p:nvPr/>
        </p:nvSpPr>
        <p:spPr>
          <a:xfrm>
            <a:off x="4901620" y="401011"/>
            <a:ext cx="8484760" cy="1115983"/>
          </a:xfrm>
          <a:prstGeom prst="rect">
            <a:avLst/>
          </a:prstGeom>
        </p:spPr>
        <p:txBody>
          <a:bodyPr lIns="0" tIns="0" rIns="0" bIns="0" rtlCol="0" anchor="t">
            <a:spAutoFit/>
          </a:bodyPr>
          <a:lstStyle/>
          <a:p>
            <a:pPr algn="l">
              <a:lnSpc>
                <a:spcPts val="9063"/>
              </a:lnSpc>
            </a:pPr>
            <a:r>
              <a:rPr lang="en-US" sz="6250" b="1" spc="556">
                <a:solidFill>
                  <a:srgbClr val="2D2119"/>
                </a:solidFill>
                <a:latin typeface="Arimo Bold"/>
                <a:ea typeface="Arimo Bold"/>
                <a:cs typeface="Arimo Bold"/>
                <a:sym typeface="Arimo Bold"/>
              </a:rPr>
              <a:t>DIVERSITY</a:t>
            </a:r>
          </a:p>
        </p:txBody>
      </p:sp>
      <p:sp>
        <p:nvSpPr>
          <p:cNvPr id="7" name="TextBox 7"/>
          <p:cNvSpPr txBox="1"/>
          <p:nvPr/>
        </p:nvSpPr>
        <p:spPr>
          <a:xfrm>
            <a:off x="452373" y="9600871"/>
            <a:ext cx="919227" cy="432811"/>
          </a:xfrm>
          <a:prstGeom prst="rect">
            <a:avLst/>
          </a:prstGeom>
        </p:spPr>
        <p:txBody>
          <a:bodyPr wrap="square" lIns="0" tIns="0" rIns="0" bIns="0" rtlCol="0" anchor="t">
            <a:spAutoFit/>
          </a:bodyPr>
          <a:lstStyle/>
          <a:p>
            <a:pPr algn="ctr">
              <a:lnSpc>
                <a:spcPts val="3690"/>
              </a:lnSpc>
              <a:spcBef>
                <a:spcPct val="0"/>
              </a:spcBef>
            </a:pPr>
            <a:r>
              <a:rPr lang="en-US" sz="2635" spc="142" dirty="0">
                <a:solidFill>
                  <a:srgbClr val="2D2119"/>
                </a:solidFill>
                <a:latin typeface="Arimo"/>
                <a:ea typeface="Arimo"/>
                <a:cs typeface="Arimo"/>
                <a:sym typeface="Arimo"/>
              </a:rPr>
              <a:t>[4]</a:t>
            </a:r>
          </a:p>
        </p:txBody>
      </p:sp>
      <p:sp>
        <p:nvSpPr>
          <p:cNvPr id="8" name="TextBox 8"/>
          <p:cNvSpPr txBox="1"/>
          <p:nvPr/>
        </p:nvSpPr>
        <p:spPr>
          <a:xfrm>
            <a:off x="6846759" y="2324100"/>
            <a:ext cx="10999754" cy="8488862"/>
          </a:xfrm>
          <a:prstGeom prst="rect">
            <a:avLst/>
          </a:prstGeom>
        </p:spPr>
        <p:txBody>
          <a:bodyPr lIns="0" tIns="0" rIns="0" bIns="0" rtlCol="0" anchor="t">
            <a:spAutoFit/>
          </a:bodyPr>
          <a:lstStyle/>
          <a:p>
            <a:pPr algn="l">
              <a:lnSpc>
                <a:spcPts val="4059"/>
              </a:lnSpc>
            </a:pPr>
            <a:r>
              <a:rPr lang="en-US" sz="3600" b="1" spc="156" dirty="0">
                <a:solidFill>
                  <a:srgbClr val="2D2119"/>
                </a:solidFill>
                <a:latin typeface="Arimo Bold"/>
                <a:ea typeface="Arimo Bold"/>
                <a:cs typeface="Arimo Bold"/>
                <a:sym typeface="Arimo Bold"/>
              </a:rPr>
              <a:t>Programs that prioritize culturally important foods:</a:t>
            </a:r>
          </a:p>
          <a:p>
            <a:pPr marL="626107" lvl="1" indent="-313054" algn="l">
              <a:lnSpc>
                <a:spcPts val="4059"/>
              </a:lnSpc>
              <a:buFont typeface="Arial"/>
              <a:buChar char="•"/>
            </a:pPr>
            <a:r>
              <a:rPr lang="en-US" sz="3600" spc="156" dirty="0">
                <a:solidFill>
                  <a:srgbClr val="2D2119"/>
                </a:solidFill>
                <a:latin typeface="Arimo" panose="020B0604020202020204" charset="0"/>
                <a:ea typeface="Arimo" panose="020B0604020202020204" charset="0"/>
                <a:cs typeface="Arimo" panose="020B0604020202020204" charset="0"/>
                <a:sym typeface="Arimo Bold"/>
              </a:rPr>
              <a:t>Welcoming and inclusive spaces</a:t>
            </a:r>
          </a:p>
          <a:p>
            <a:pPr marL="313053" lvl="1" algn="l">
              <a:lnSpc>
                <a:spcPts val="4059"/>
              </a:lnSpc>
            </a:pPr>
            <a:endParaRPr lang="en-US" sz="800" spc="156" dirty="0">
              <a:solidFill>
                <a:srgbClr val="2D2119"/>
              </a:solidFill>
              <a:latin typeface="Arimo" panose="020B0604020202020204" charset="0"/>
              <a:ea typeface="Arimo" panose="020B0604020202020204" charset="0"/>
              <a:cs typeface="Arimo" panose="020B0604020202020204" charset="0"/>
              <a:sym typeface="Arimo Bold"/>
            </a:endParaRPr>
          </a:p>
          <a:p>
            <a:pPr marL="626107" lvl="1" indent="-313054" algn="l">
              <a:lnSpc>
                <a:spcPts val="4059"/>
              </a:lnSpc>
              <a:buFont typeface="Arial"/>
              <a:buChar char="•"/>
            </a:pPr>
            <a:r>
              <a:rPr lang="en-US" sz="3600" spc="156" dirty="0">
                <a:solidFill>
                  <a:srgbClr val="2D2119"/>
                </a:solidFill>
                <a:latin typeface="Arimo" panose="020B0604020202020204" charset="0"/>
                <a:ea typeface="Arimo" panose="020B0604020202020204" charset="0"/>
                <a:cs typeface="Arimo" panose="020B0604020202020204" charset="0"/>
                <a:sym typeface="Arimo Bold"/>
              </a:rPr>
              <a:t>Provides opportunities to have preferred foods for all students </a:t>
            </a:r>
          </a:p>
          <a:p>
            <a:pPr marL="626107" lvl="1" indent="-313054" algn="l">
              <a:lnSpc>
                <a:spcPts val="4059"/>
              </a:lnSpc>
              <a:buFont typeface="Arial"/>
              <a:buChar char="•"/>
            </a:pPr>
            <a:endParaRPr lang="en-US" sz="3600" spc="156" dirty="0">
              <a:solidFill>
                <a:srgbClr val="2D2119"/>
              </a:solidFill>
              <a:latin typeface="Arimo" panose="020B0604020202020204" charset="0"/>
              <a:ea typeface="Arimo" panose="020B0604020202020204" charset="0"/>
              <a:cs typeface="Arimo" panose="020B0604020202020204" charset="0"/>
              <a:sym typeface="Arimo Bold"/>
            </a:endParaRPr>
          </a:p>
          <a:p>
            <a:pPr marL="313053" lvl="1" algn="l"/>
            <a:endParaRPr lang="en-US" sz="800" spc="156" dirty="0">
              <a:solidFill>
                <a:srgbClr val="2D2119"/>
              </a:solidFill>
              <a:latin typeface="Arimo" panose="020B0604020202020204" charset="0"/>
              <a:ea typeface="Arimo" panose="020B0604020202020204" charset="0"/>
              <a:cs typeface="Arimo" panose="020B0604020202020204" charset="0"/>
              <a:sym typeface="Arimo Bold"/>
            </a:endParaRPr>
          </a:p>
          <a:p>
            <a:pPr marL="626107" lvl="1" indent="-313054" algn="l">
              <a:lnSpc>
                <a:spcPts val="4059"/>
              </a:lnSpc>
              <a:buFont typeface="Arial"/>
              <a:buChar char="•"/>
            </a:pPr>
            <a:r>
              <a:rPr lang="en-US" sz="3600" spc="156" dirty="0">
                <a:solidFill>
                  <a:srgbClr val="2D2119"/>
                </a:solidFill>
                <a:latin typeface="Arimo" panose="020B0604020202020204" charset="0"/>
                <a:ea typeface="Arimo" panose="020B0604020202020204" charset="0"/>
                <a:cs typeface="Arimo" panose="020B0604020202020204" charset="0"/>
                <a:sym typeface="Arimo Bold"/>
              </a:rPr>
              <a:t>Reduces barriers</a:t>
            </a:r>
          </a:p>
          <a:p>
            <a:pPr marL="626107" lvl="1" indent="-313054" algn="l">
              <a:lnSpc>
                <a:spcPts val="4059"/>
              </a:lnSpc>
              <a:buFont typeface="Arial"/>
              <a:buChar char="•"/>
            </a:pPr>
            <a:endParaRPr lang="en-US" sz="3600" spc="156" dirty="0">
              <a:solidFill>
                <a:srgbClr val="2D2119"/>
              </a:solidFill>
              <a:latin typeface="Arimo" panose="020B0604020202020204" charset="0"/>
              <a:ea typeface="Arimo" panose="020B0604020202020204" charset="0"/>
              <a:cs typeface="Arimo" panose="020B0604020202020204" charset="0"/>
              <a:sym typeface="Arimo Bold"/>
            </a:endParaRPr>
          </a:p>
          <a:p>
            <a:pPr marL="626107" lvl="1" indent="-313054" algn="l">
              <a:lnSpc>
                <a:spcPts val="4059"/>
              </a:lnSpc>
              <a:buFont typeface="Arial"/>
              <a:buChar char="•"/>
            </a:pPr>
            <a:r>
              <a:rPr lang="en-US" sz="3600" spc="156" dirty="0">
                <a:solidFill>
                  <a:srgbClr val="2D2119"/>
                </a:solidFill>
                <a:latin typeface="Arimo" panose="020B0604020202020204" charset="0"/>
                <a:ea typeface="Arimo" panose="020B0604020202020204" charset="0"/>
                <a:cs typeface="Arimo" panose="020B0604020202020204" charset="0"/>
                <a:sym typeface="Arimo Bold"/>
              </a:rPr>
              <a:t>Creates opportunity for students to embrace new foods</a:t>
            </a:r>
          </a:p>
          <a:p>
            <a:pPr marL="626107" lvl="1" indent="-313054" algn="l">
              <a:lnSpc>
                <a:spcPts val="4059"/>
              </a:lnSpc>
              <a:buFont typeface="Arial"/>
              <a:buChar char="•"/>
            </a:pPr>
            <a:endParaRPr lang="en-US" sz="800" spc="156" dirty="0">
              <a:solidFill>
                <a:srgbClr val="2D2119"/>
              </a:solidFill>
              <a:latin typeface="Arimo" panose="020B0604020202020204" charset="0"/>
              <a:ea typeface="Arimo" panose="020B0604020202020204" charset="0"/>
              <a:cs typeface="Arimo" panose="020B0604020202020204" charset="0"/>
              <a:sym typeface="Arimo Bold"/>
            </a:endParaRPr>
          </a:p>
          <a:p>
            <a:pPr marL="626107" lvl="1" indent="-313054" algn="l">
              <a:lnSpc>
                <a:spcPts val="4059"/>
              </a:lnSpc>
              <a:buFont typeface="Arial"/>
              <a:buChar char="•"/>
            </a:pPr>
            <a:r>
              <a:rPr lang="en-US" sz="3600" spc="156" dirty="0">
                <a:solidFill>
                  <a:srgbClr val="2D2119"/>
                </a:solidFill>
                <a:latin typeface="Arimo" panose="020B0604020202020204" charset="0"/>
                <a:ea typeface="Arimo" panose="020B0604020202020204" charset="0"/>
                <a:cs typeface="Arimo" panose="020B0604020202020204" charset="0"/>
                <a:sym typeface="Arimo Bold"/>
              </a:rPr>
              <a:t>Generates discussions and learnings about food from different cultures</a:t>
            </a:r>
          </a:p>
          <a:p>
            <a:pPr algn="l">
              <a:lnSpc>
                <a:spcPts val="4059"/>
              </a:lnSpc>
            </a:pPr>
            <a:endParaRPr lang="en-US" sz="3200" b="1" spc="156" dirty="0">
              <a:solidFill>
                <a:srgbClr val="2D2119"/>
              </a:solidFill>
              <a:latin typeface="Arimo Bold"/>
              <a:ea typeface="Arimo Bold"/>
              <a:cs typeface="Arimo Bold"/>
              <a:sym typeface="Arimo Bold"/>
            </a:endParaRPr>
          </a:p>
          <a:p>
            <a:pPr algn="l">
              <a:lnSpc>
                <a:spcPts val="4059"/>
              </a:lnSpc>
              <a:spcBef>
                <a:spcPct val="0"/>
              </a:spcBef>
            </a:pPr>
            <a:endParaRPr lang="en-US" sz="2899" b="1" spc="156" dirty="0">
              <a:solidFill>
                <a:srgbClr val="2D2119"/>
              </a:solidFill>
              <a:latin typeface="Arimo Bold"/>
              <a:ea typeface="Arimo Bold"/>
              <a:cs typeface="Arimo Bold"/>
              <a:sym typeface="Arimo Bo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2348" y="1723671"/>
            <a:ext cx="6276312" cy="7698946"/>
            <a:chOff x="0" y="0"/>
            <a:chExt cx="8368416" cy="10265262"/>
          </a:xfrm>
        </p:grpSpPr>
        <p:pic>
          <p:nvPicPr>
            <p:cNvPr id="3" name="Picture 3"/>
            <p:cNvPicPr>
              <a:picLocks noChangeAspect="1"/>
            </p:cNvPicPr>
            <p:nvPr/>
          </p:nvPicPr>
          <p:blipFill>
            <a:blip r:embed="rId2"/>
            <a:srcRect l="19429" r="19429"/>
            <a:stretch>
              <a:fillRect/>
            </a:stretch>
          </p:blipFill>
          <p:spPr>
            <a:xfrm>
              <a:off x="0" y="0"/>
              <a:ext cx="8368416" cy="10265262"/>
            </a:xfrm>
            <a:prstGeom prst="rect">
              <a:avLst/>
            </a:prstGeom>
          </p:spPr>
        </p:pic>
      </p:grpSp>
      <p:grpSp>
        <p:nvGrpSpPr>
          <p:cNvPr id="4" name="Group 4"/>
          <p:cNvGrpSpPr/>
          <p:nvPr/>
        </p:nvGrpSpPr>
        <p:grpSpPr>
          <a:xfrm>
            <a:off x="2590800" y="273248"/>
            <a:ext cx="14462264" cy="2356412"/>
            <a:chOff x="0" y="0"/>
            <a:chExt cx="5275873" cy="859626"/>
          </a:xfrm>
        </p:grpSpPr>
        <p:sp>
          <p:nvSpPr>
            <p:cNvPr id="5" name="Freeform 5"/>
            <p:cNvSpPr/>
            <p:nvPr/>
          </p:nvSpPr>
          <p:spPr>
            <a:xfrm>
              <a:off x="0" y="0"/>
              <a:ext cx="5275873" cy="859626"/>
            </a:xfrm>
            <a:custGeom>
              <a:avLst/>
              <a:gdLst/>
              <a:ahLst/>
              <a:cxnLst/>
              <a:rect l="l" t="t" r="r" b="b"/>
              <a:pathLst>
                <a:path w="5275873" h="859626">
                  <a:moveTo>
                    <a:pt x="0" y="0"/>
                  </a:moveTo>
                  <a:lnTo>
                    <a:pt x="5275873" y="0"/>
                  </a:lnTo>
                  <a:lnTo>
                    <a:pt x="5275873" y="859626"/>
                  </a:lnTo>
                  <a:lnTo>
                    <a:pt x="0" y="859626"/>
                  </a:lnTo>
                  <a:close/>
                </a:path>
              </a:pathLst>
            </a:custGeom>
            <a:solidFill>
              <a:srgbClr val="57756F">
                <a:alpha val="83922"/>
              </a:srgbClr>
            </a:solidFill>
          </p:spPr>
          <p:txBody>
            <a:bodyPr/>
            <a:lstStyle/>
            <a:p>
              <a:endParaRPr lang="en-US"/>
            </a:p>
          </p:txBody>
        </p:sp>
      </p:grpSp>
      <p:sp>
        <p:nvSpPr>
          <p:cNvPr id="6" name="TextBox 6"/>
          <p:cNvSpPr txBox="1"/>
          <p:nvPr/>
        </p:nvSpPr>
        <p:spPr>
          <a:xfrm>
            <a:off x="4901620" y="637162"/>
            <a:ext cx="8484760" cy="1115983"/>
          </a:xfrm>
          <a:prstGeom prst="rect">
            <a:avLst/>
          </a:prstGeom>
        </p:spPr>
        <p:txBody>
          <a:bodyPr lIns="0" tIns="0" rIns="0" bIns="0" rtlCol="0" anchor="t">
            <a:spAutoFit/>
          </a:bodyPr>
          <a:lstStyle/>
          <a:p>
            <a:pPr algn="l">
              <a:lnSpc>
                <a:spcPts val="9063"/>
              </a:lnSpc>
            </a:pPr>
            <a:r>
              <a:rPr lang="en-US" sz="6250" b="1" spc="556" dirty="0">
                <a:solidFill>
                  <a:srgbClr val="2D2119"/>
                </a:solidFill>
                <a:latin typeface="Arimo Bold"/>
                <a:ea typeface="Arimo Bold"/>
                <a:cs typeface="Arimo Bold"/>
                <a:sym typeface="Arimo Bold"/>
              </a:rPr>
              <a:t>DIVERSITY</a:t>
            </a:r>
          </a:p>
        </p:txBody>
      </p:sp>
      <p:sp>
        <p:nvSpPr>
          <p:cNvPr id="8" name="TextBox 8"/>
          <p:cNvSpPr txBox="1"/>
          <p:nvPr/>
        </p:nvSpPr>
        <p:spPr>
          <a:xfrm>
            <a:off x="7096085" y="2807914"/>
            <a:ext cx="10999754" cy="5736827"/>
          </a:xfrm>
          <a:prstGeom prst="rect">
            <a:avLst/>
          </a:prstGeom>
        </p:spPr>
        <p:txBody>
          <a:bodyPr lIns="0" tIns="0" rIns="0" bIns="0" rtlCol="0" anchor="t">
            <a:spAutoFit/>
          </a:bodyPr>
          <a:lstStyle/>
          <a:p>
            <a:pPr marL="377610" lvl="1">
              <a:lnSpc>
                <a:spcPts val="4059"/>
              </a:lnSpc>
            </a:pPr>
            <a:r>
              <a:rPr lang="en-US" sz="3600" i="1" spc="156" dirty="0">
                <a:solidFill>
                  <a:srgbClr val="2D2119"/>
                </a:solidFill>
                <a:latin typeface="Arimo" panose="020B0604020202020204" charset="0"/>
                <a:ea typeface="Arimo" panose="020B0604020202020204" charset="0"/>
                <a:cs typeface="Arimo" panose="020B0604020202020204" charset="0"/>
                <a:sym typeface="Arimo Bold Italics"/>
              </a:rPr>
              <a:t>Examples:</a:t>
            </a:r>
          </a:p>
          <a:p>
            <a:pPr marL="834810" lvl="2" algn="l">
              <a:lnSpc>
                <a:spcPts val="4059"/>
              </a:lnSpc>
            </a:pPr>
            <a:endParaRPr lang="en-US" sz="3600" i="1" spc="156" dirty="0">
              <a:solidFill>
                <a:srgbClr val="2D2119"/>
              </a:solidFill>
              <a:latin typeface="Arimo" panose="020B0604020202020204" charset="0"/>
              <a:ea typeface="Arimo" panose="020B0604020202020204" charset="0"/>
              <a:cs typeface="Arimo" panose="020B0604020202020204" charset="0"/>
              <a:sym typeface="Arimo Bold Italics"/>
            </a:endParaRPr>
          </a:p>
          <a:p>
            <a:pPr marL="1252215" lvl="2" indent="-417405" algn="l">
              <a:lnSpc>
                <a:spcPts val="4059"/>
              </a:lnSpc>
              <a:buFont typeface="Arial"/>
              <a:buChar char="⚬"/>
            </a:pPr>
            <a:r>
              <a:rPr lang="en-US" sz="3600" i="1" spc="156" dirty="0">
                <a:solidFill>
                  <a:srgbClr val="2D2119"/>
                </a:solidFill>
                <a:latin typeface="Arimo" panose="020B0604020202020204" charset="0"/>
                <a:ea typeface="Arimo" panose="020B0604020202020204" charset="0"/>
                <a:cs typeface="Arimo" panose="020B0604020202020204" charset="0"/>
                <a:sym typeface="Arimo Bold Italics"/>
              </a:rPr>
              <a:t>Rice is Nice</a:t>
            </a:r>
            <a:r>
              <a:rPr lang="en-US" sz="3600" spc="156" dirty="0">
                <a:solidFill>
                  <a:srgbClr val="2D2119"/>
                </a:solidFill>
                <a:latin typeface="Arimo" panose="020B0604020202020204" charset="0"/>
                <a:ea typeface="Arimo" panose="020B0604020202020204" charset="0"/>
                <a:cs typeface="Arimo" panose="020B0604020202020204" charset="0"/>
                <a:sym typeface="Arimo Bold"/>
              </a:rPr>
              <a:t> event</a:t>
            </a:r>
          </a:p>
          <a:p>
            <a:pPr marL="1252215" lvl="2" indent="-417405" algn="l">
              <a:lnSpc>
                <a:spcPts val="4059"/>
              </a:lnSpc>
              <a:buFont typeface="Arial"/>
              <a:buChar char="⚬"/>
            </a:pPr>
            <a:r>
              <a:rPr lang="en-US" sz="3600" spc="156" dirty="0">
                <a:solidFill>
                  <a:srgbClr val="2D2119"/>
                </a:solidFill>
                <a:latin typeface="Arimo" panose="020B0604020202020204" charset="0"/>
                <a:ea typeface="Arimo" panose="020B0604020202020204" charset="0"/>
                <a:cs typeface="Arimo" panose="020B0604020202020204" charset="0"/>
                <a:sym typeface="Arimo Bold"/>
              </a:rPr>
              <a:t>Integrate culturally important foods into menus</a:t>
            </a:r>
          </a:p>
          <a:p>
            <a:pPr marL="1252215" lvl="2" indent="-417405" algn="l">
              <a:lnSpc>
                <a:spcPts val="4059"/>
              </a:lnSpc>
              <a:buFont typeface="Arial"/>
              <a:buChar char="⚬"/>
            </a:pPr>
            <a:r>
              <a:rPr lang="en-US" sz="3600" spc="156" dirty="0">
                <a:solidFill>
                  <a:srgbClr val="2D2119"/>
                </a:solidFill>
                <a:latin typeface="Arimo" panose="020B0604020202020204" charset="0"/>
                <a:ea typeface="Arimo" panose="020B0604020202020204" charset="0"/>
                <a:cs typeface="Arimo" panose="020B0604020202020204" charset="0"/>
                <a:sym typeface="Arimo Bold"/>
              </a:rPr>
              <a:t>Taste tests</a:t>
            </a:r>
          </a:p>
          <a:p>
            <a:pPr marL="1252215" lvl="2" indent="-417405" algn="l">
              <a:lnSpc>
                <a:spcPts val="4059"/>
              </a:lnSpc>
              <a:buFont typeface="Arial"/>
              <a:buChar char="⚬"/>
            </a:pPr>
            <a:r>
              <a:rPr lang="en-US" sz="3600" spc="156" dirty="0">
                <a:solidFill>
                  <a:srgbClr val="2D2119"/>
                </a:solidFill>
                <a:latin typeface="Arimo" panose="020B0604020202020204" charset="0"/>
                <a:ea typeface="Arimo" panose="020B0604020202020204" charset="0"/>
                <a:cs typeface="Arimo" panose="020B0604020202020204" charset="0"/>
                <a:sym typeface="Arimo Bold"/>
              </a:rPr>
              <a:t>Ask students/families</a:t>
            </a:r>
          </a:p>
          <a:p>
            <a:pPr marL="1252215" lvl="2" indent="-417405" algn="l">
              <a:lnSpc>
                <a:spcPts val="4059"/>
              </a:lnSpc>
              <a:buFont typeface="Arial"/>
              <a:buChar char="⚬"/>
            </a:pPr>
            <a:endParaRPr lang="en-US" sz="3600" spc="156" dirty="0">
              <a:solidFill>
                <a:srgbClr val="2D2119"/>
              </a:solidFill>
              <a:latin typeface="Arimo" panose="020B0604020202020204" charset="0"/>
              <a:ea typeface="Arimo" panose="020B0604020202020204" charset="0"/>
              <a:cs typeface="Arimo" panose="020B0604020202020204" charset="0"/>
              <a:sym typeface="Arimo Bold"/>
            </a:endParaRPr>
          </a:p>
          <a:p>
            <a:pPr marL="834810" lvl="2" algn="l">
              <a:lnSpc>
                <a:spcPts val="4059"/>
              </a:lnSpc>
            </a:pPr>
            <a:endParaRPr lang="en-US" sz="3600" spc="156" dirty="0">
              <a:solidFill>
                <a:srgbClr val="2D2119"/>
              </a:solidFill>
              <a:latin typeface="Arimo" panose="020B0604020202020204" charset="0"/>
              <a:ea typeface="Arimo" panose="020B0604020202020204" charset="0"/>
              <a:cs typeface="Arimo" panose="020B0604020202020204" charset="0"/>
              <a:sym typeface="Arimo Bold"/>
            </a:endParaRPr>
          </a:p>
          <a:p>
            <a:pPr algn="l">
              <a:lnSpc>
                <a:spcPts val="4059"/>
              </a:lnSpc>
            </a:pPr>
            <a:endParaRPr lang="en-US" sz="2899" b="1" spc="156" dirty="0">
              <a:solidFill>
                <a:srgbClr val="2D2119"/>
              </a:solidFill>
              <a:latin typeface="Arimo Bold"/>
              <a:ea typeface="Arimo Bold"/>
              <a:cs typeface="Arimo Bold"/>
              <a:sym typeface="Arimo Bold"/>
            </a:endParaRPr>
          </a:p>
          <a:p>
            <a:pPr algn="l">
              <a:lnSpc>
                <a:spcPts val="4059"/>
              </a:lnSpc>
              <a:spcBef>
                <a:spcPct val="0"/>
              </a:spcBef>
            </a:pPr>
            <a:endParaRPr lang="en-US" sz="2899" b="1" spc="156" dirty="0">
              <a:solidFill>
                <a:srgbClr val="2D2119"/>
              </a:solidFill>
              <a:latin typeface="Arimo Bold"/>
              <a:ea typeface="Arimo Bold"/>
              <a:cs typeface="Arimo Bold"/>
              <a:sym typeface="Arimo Bold"/>
            </a:endParaRPr>
          </a:p>
        </p:txBody>
      </p:sp>
    </p:spTree>
    <p:extLst>
      <p:ext uri="{BB962C8B-B14F-4D97-AF65-F5344CB8AC3E}">
        <p14:creationId xmlns:p14="http://schemas.microsoft.com/office/powerpoint/2010/main" val="3338175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3"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3" cy="10287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3" name="Group 52">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7060579" cy="10287000"/>
            <a:chOff x="651279" y="598259"/>
            <a:chExt cx="10889442" cy="5680742"/>
          </a:xfrm>
        </p:grpSpPr>
        <p:sp>
          <p:nvSpPr>
            <p:cNvPr id="54"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Group 5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6" y="0"/>
            <a:ext cx="18283434" cy="10287003"/>
            <a:chOff x="0" y="0"/>
            <a:chExt cx="12188952" cy="6858000"/>
          </a:xfrm>
        </p:grpSpPr>
        <p:sp>
          <p:nvSpPr>
            <p:cNvPr id="58" name="Freeform: Shape 5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9" name="Freeform: Shape 5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0" name="Freeform: Shape 5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1" name="Freeform: Shape 6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2" name="Freeform: Shape 6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3" name="Freeform: Shape 6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4" name="Freeform: Shape 6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B8C51A20-26F3-D121-0DDB-35F193F87BF7}"/>
              </a:ext>
            </a:extLst>
          </p:cNvPr>
          <p:cNvSpPr>
            <a:spLocks noGrp="1"/>
          </p:cNvSpPr>
          <p:nvPr>
            <p:ph type="title"/>
          </p:nvPr>
        </p:nvSpPr>
        <p:spPr>
          <a:xfrm>
            <a:off x="1179577" y="1261872"/>
            <a:ext cx="5272866" cy="8010145"/>
          </a:xfrm>
        </p:spPr>
        <p:txBody>
          <a:bodyPr anchor="ctr">
            <a:normAutofit/>
          </a:bodyPr>
          <a:lstStyle/>
          <a:p>
            <a:pPr algn="l"/>
            <a:r>
              <a:rPr lang="en-US" sz="7200" dirty="0">
                <a:solidFill>
                  <a:schemeClr val="bg1"/>
                </a:solidFill>
                <a:latin typeface="Arimo Bold" panose="020B0604020202020204" charset="0"/>
                <a:ea typeface="Arimo Bold" panose="020B0604020202020204" charset="0"/>
                <a:cs typeface="Arimo Bold" panose="020B0604020202020204" charset="0"/>
              </a:rPr>
              <a:t>Examples of Culturally Important Foods</a:t>
            </a:r>
          </a:p>
        </p:txBody>
      </p:sp>
      <p:graphicFrame>
        <p:nvGraphicFramePr>
          <p:cNvPr id="4" name="Content Placeholder 3">
            <a:extLst>
              <a:ext uri="{FF2B5EF4-FFF2-40B4-BE49-F238E27FC236}">
                <a16:creationId xmlns:a16="http://schemas.microsoft.com/office/drawing/2014/main" id="{1DFC780F-1B9A-877F-96C3-9A42E03408E9}"/>
              </a:ext>
            </a:extLst>
          </p:cNvPr>
          <p:cNvGraphicFramePr>
            <a:graphicFrameLocks noGrp="1"/>
          </p:cNvGraphicFramePr>
          <p:nvPr>
            <p:ph idx="1"/>
            <p:extLst>
              <p:ext uri="{D42A27DB-BD31-4B8C-83A1-F6EECF244321}">
                <p14:modId xmlns:p14="http://schemas.microsoft.com/office/powerpoint/2010/main" val="1162780007"/>
              </p:ext>
            </p:extLst>
          </p:nvPr>
        </p:nvGraphicFramePr>
        <p:xfrm>
          <a:off x="7478829" y="346509"/>
          <a:ext cx="10580571" cy="9608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6533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28148" y="0"/>
            <a:ext cx="6859852" cy="10226141"/>
          </a:xfrm>
          <a:custGeom>
            <a:avLst/>
            <a:gdLst/>
            <a:ahLst/>
            <a:cxnLst/>
            <a:rect l="l" t="t" r="r" b="b"/>
            <a:pathLst>
              <a:path w="6859852" h="10226141">
                <a:moveTo>
                  <a:pt x="0" y="0"/>
                </a:moveTo>
                <a:lnTo>
                  <a:pt x="6859852" y="0"/>
                </a:lnTo>
                <a:lnTo>
                  <a:pt x="6859852" y="10226141"/>
                </a:lnTo>
                <a:lnTo>
                  <a:pt x="0" y="10226141"/>
                </a:lnTo>
                <a:lnTo>
                  <a:pt x="0" y="0"/>
                </a:lnTo>
                <a:close/>
              </a:path>
            </a:pathLst>
          </a:custGeom>
          <a:blipFill>
            <a:blip r:embed="rId2">
              <a:alphaModFix amt="70000"/>
            </a:blip>
            <a:stretch>
              <a:fillRect l="-59860" t="-17587" r="-16280" b="-55536"/>
            </a:stretch>
          </a:blipFill>
        </p:spPr>
        <p:txBody>
          <a:bodyPr/>
          <a:lstStyle/>
          <a:p>
            <a:endParaRPr lang="en-US"/>
          </a:p>
        </p:txBody>
      </p:sp>
      <p:sp>
        <p:nvSpPr>
          <p:cNvPr id="3" name="TextBox 3"/>
          <p:cNvSpPr txBox="1"/>
          <p:nvPr/>
        </p:nvSpPr>
        <p:spPr>
          <a:xfrm>
            <a:off x="539156" y="457618"/>
            <a:ext cx="4490043" cy="853823"/>
          </a:xfrm>
          <a:prstGeom prst="rect">
            <a:avLst/>
          </a:prstGeom>
        </p:spPr>
        <p:txBody>
          <a:bodyPr wrap="square" lIns="0" tIns="0" rIns="0" bIns="0" rtlCol="0" anchor="t">
            <a:spAutoFit/>
          </a:bodyPr>
          <a:lstStyle/>
          <a:p>
            <a:pPr algn="ctr">
              <a:lnSpc>
                <a:spcPts val="7279"/>
              </a:lnSpc>
              <a:spcBef>
                <a:spcPct val="0"/>
              </a:spcBef>
            </a:pPr>
            <a:r>
              <a:rPr lang="en-US" sz="5199" spc="280" dirty="0">
                <a:solidFill>
                  <a:srgbClr val="000000"/>
                </a:solidFill>
                <a:latin typeface="Arimo Bold" panose="020B0604020202020204" charset="0"/>
                <a:ea typeface="Arimo Bold" panose="020B0604020202020204" charset="0"/>
                <a:cs typeface="Arimo Bold" panose="020B0604020202020204" charset="0"/>
                <a:sym typeface="Arimo"/>
              </a:rPr>
              <a:t>INCLUSION</a:t>
            </a:r>
          </a:p>
        </p:txBody>
      </p:sp>
      <p:sp>
        <p:nvSpPr>
          <p:cNvPr id="4" name="TextBox 4"/>
          <p:cNvSpPr txBox="1"/>
          <p:nvPr/>
        </p:nvSpPr>
        <p:spPr>
          <a:xfrm>
            <a:off x="1546652" y="3429736"/>
            <a:ext cx="8682016" cy="6796405"/>
          </a:xfrm>
          <a:prstGeom prst="rect">
            <a:avLst/>
          </a:prstGeom>
        </p:spPr>
        <p:txBody>
          <a:bodyPr lIns="0" tIns="0" rIns="0" bIns="0" rtlCol="0" anchor="t">
            <a:spAutoFit/>
          </a:bodyPr>
          <a:lstStyle/>
          <a:p>
            <a:pPr marL="734055" lvl="1" indent="-367027" algn="l">
              <a:lnSpc>
                <a:spcPts val="4759"/>
              </a:lnSpc>
              <a:buFont typeface="Arial"/>
              <a:buChar char="•"/>
            </a:pPr>
            <a:r>
              <a:rPr lang="en-US" sz="3399" spc="183" dirty="0">
                <a:solidFill>
                  <a:srgbClr val="000000"/>
                </a:solidFill>
                <a:latin typeface="Arimo"/>
                <a:ea typeface="Arimo"/>
                <a:cs typeface="Arimo"/>
                <a:sym typeface="Arimo"/>
              </a:rPr>
              <a:t>Inclusive food options help students feel a sense of belonging in their school and community.</a:t>
            </a:r>
          </a:p>
          <a:p>
            <a:pPr marL="734055" lvl="1" indent="-367027" algn="l">
              <a:lnSpc>
                <a:spcPts val="4759"/>
              </a:lnSpc>
              <a:buFont typeface="Arial"/>
              <a:buChar char="•"/>
            </a:pPr>
            <a:r>
              <a:rPr lang="en-US" sz="3399" spc="183" dirty="0">
                <a:solidFill>
                  <a:srgbClr val="000000"/>
                </a:solidFill>
                <a:latin typeface="Arimo"/>
                <a:ea typeface="Arimo"/>
                <a:cs typeface="Arimo"/>
                <a:sym typeface="Arimo"/>
              </a:rPr>
              <a:t>Fosters a safe environment for exposure and exploration of new foods.</a:t>
            </a:r>
          </a:p>
          <a:p>
            <a:pPr marL="734055" lvl="1" indent="-367027" algn="l">
              <a:lnSpc>
                <a:spcPts val="4759"/>
              </a:lnSpc>
              <a:buFont typeface="Arial"/>
              <a:buChar char="•"/>
            </a:pPr>
            <a:r>
              <a:rPr lang="en-US" sz="3399" spc="183" dirty="0">
                <a:solidFill>
                  <a:srgbClr val="000000"/>
                </a:solidFill>
                <a:latin typeface="Arimo"/>
                <a:ea typeface="Arimo"/>
                <a:cs typeface="Arimo"/>
                <a:sym typeface="Arimo"/>
              </a:rPr>
              <a:t>Give students the opportunity to bond and learn from their peers.</a:t>
            </a:r>
          </a:p>
          <a:p>
            <a:pPr marL="734055" lvl="1" indent="-367027" algn="l">
              <a:lnSpc>
                <a:spcPts val="4759"/>
              </a:lnSpc>
              <a:buFont typeface="Arial"/>
              <a:buChar char="•"/>
            </a:pPr>
            <a:r>
              <a:rPr lang="en-US" sz="3399" spc="183" dirty="0">
                <a:solidFill>
                  <a:srgbClr val="000000"/>
                </a:solidFill>
                <a:latin typeface="Arimo"/>
                <a:ea typeface="Arimo"/>
                <a:cs typeface="Arimo"/>
                <a:sym typeface="Arimo"/>
              </a:rPr>
              <a:t>Adds more nutrition diversity into their diets.</a:t>
            </a:r>
          </a:p>
          <a:p>
            <a:pPr algn="ctr">
              <a:lnSpc>
                <a:spcPts val="3080"/>
              </a:lnSpc>
            </a:pPr>
            <a:endParaRPr lang="en-US" sz="3399" spc="183" dirty="0">
              <a:solidFill>
                <a:srgbClr val="000000"/>
              </a:solidFill>
              <a:latin typeface="Arimo"/>
              <a:ea typeface="Arimo"/>
              <a:cs typeface="Arimo"/>
              <a:sym typeface="Arimo"/>
            </a:endParaRPr>
          </a:p>
          <a:p>
            <a:pPr algn="ctr">
              <a:lnSpc>
                <a:spcPts val="3080"/>
              </a:lnSpc>
              <a:spcBef>
                <a:spcPct val="0"/>
              </a:spcBef>
            </a:pPr>
            <a:endParaRPr lang="en-US" sz="3399" spc="183" dirty="0">
              <a:solidFill>
                <a:srgbClr val="000000"/>
              </a:solidFill>
              <a:latin typeface="Arimo"/>
              <a:ea typeface="Arimo"/>
              <a:cs typeface="Arimo"/>
              <a:sym typeface="Arimo"/>
            </a:endParaRPr>
          </a:p>
        </p:txBody>
      </p:sp>
      <p:sp>
        <p:nvSpPr>
          <p:cNvPr id="5" name="TextBox 5"/>
          <p:cNvSpPr txBox="1"/>
          <p:nvPr/>
        </p:nvSpPr>
        <p:spPr>
          <a:xfrm>
            <a:off x="817934" y="1695928"/>
            <a:ext cx="16281366" cy="1500411"/>
          </a:xfrm>
          <a:prstGeom prst="rect">
            <a:avLst/>
          </a:prstGeom>
        </p:spPr>
        <p:txBody>
          <a:bodyPr lIns="0" tIns="0" rIns="0" bIns="0" rtlCol="0" anchor="t">
            <a:spAutoFit/>
          </a:bodyPr>
          <a:lstStyle/>
          <a:p>
            <a:pPr algn="ctr">
              <a:lnSpc>
                <a:spcPts val="3926"/>
              </a:lnSpc>
              <a:spcBef>
                <a:spcPct val="0"/>
              </a:spcBef>
            </a:pPr>
            <a:r>
              <a:rPr lang="en-US" sz="3600" b="1" i="1" spc="151" dirty="0">
                <a:solidFill>
                  <a:srgbClr val="2D2119"/>
                </a:solidFill>
                <a:latin typeface="Arimo Bold Italics"/>
                <a:ea typeface="Arimo Bold Italics"/>
                <a:cs typeface="Arimo Bold Italics"/>
                <a:sym typeface="Arimo Bold Italics"/>
              </a:rPr>
              <a:t>“Children and youth have access to culturally appropriate, relevant and inclusive school food programs that engage students and the broader community.”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583713"/>
            <a:ext cx="18288000" cy="3771676"/>
            <a:chOff x="0" y="0"/>
            <a:chExt cx="2285779" cy="471414"/>
          </a:xfrm>
        </p:grpSpPr>
        <p:sp>
          <p:nvSpPr>
            <p:cNvPr id="3" name="Freeform 3"/>
            <p:cNvSpPr/>
            <p:nvPr/>
          </p:nvSpPr>
          <p:spPr>
            <a:xfrm>
              <a:off x="0" y="0"/>
              <a:ext cx="2285779" cy="471414"/>
            </a:xfrm>
            <a:custGeom>
              <a:avLst/>
              <a:gdLst/>
              <a:ahLst/>
              <a:cxnLst/>
              <a:rect l="l" t="t" r="r" b="b"/>
              <a:pathLst>
                <a:path w="2285779" h="471414">
                  <a:moveTo>
                    <a:pt x="0" y="0"/>
                  </a:moveTo>
                  <a:lnTo>
                    <a:pt x="2285779" y="0"/>
                  </a:lnTo>
                  <a:lnTo>
                    <a:pt x="2285779" y="471414"/>
                  </a:lnTo>
                  <a:lnTo>
                    <a:pt x="0" y="471414"/>
                  </a:lnTo>
                  <a:close/>
                </a:path>
              </a:pathLst>
            </a:custGeom>
            <a:solidFill>
              <a:srgbClr val="DF9E09">
                <a:alpha val="83922"/>
              </a:srgbClr>
            </a:solidFill>
          </p:spPr>
          <p:txBody>
            <a:bodyPr/>
            <a:lstStyle/>
            <a:p>
              <a:endParaRPr lang="en-US"/>
            </a:p>
          </p:txBody>
        </p:sp>
      </p:grpSp>
      <p:grpSp>
        <p:nvGrpSpPr>
          <p:cNvPr id="4" name="Group 4"/>
          <p:cNvGrpSpPr/>
          <p:nvPr/>
        </p:nvGrpSpPr>
        <p:grpSpPr>
          <a:xfrm>
            <a:off x="418654" y="5633687"/>
            <a:ext cx="6392553" cy="4094459"/>
            <a:chOff x="0" y="0"/>
            <a:chExt cx="8523404" cy="5459279"/>
          </a:xfrm>
        </p:grpSpPr>
        <p:pic>
          <p:nvPicPr>
            <p:cNvPr id="5" name="Picture 5"/>
            <p:cNvPicPr>
              <a:picLocks noChangeAspect="1"/>
            </p:cNvPicPr>
            <p:nvPr/>
          </p:nvPicPr>
          <p:blipFill>
            <a:blip r:embed="rId2"/>
            <a:srcRect t="1962" b="1962"/>
            <a:stretch>
              <a:fillRect/>
            </a:stretch>
          </p:blipFill>
          <p:spPr>
            <a:xfrm>
              <a:off x="0" y="0"/>
              <a:ext cx="8523404" cy="5459279"/>
            </a:xfrm>
            <a:prstGeom prst="rect">
              <a:avLst/>
            </a:prstGeom>
          </p:spPr>
        </p:pic>
      </p:grpSp>
      <p:sp>
        <p:nvSpPr>
          <p:cNvPr id="6" name="TextBox 6"/>
          <p:cNvSpPr txBox="1"/>
          <p:nvPr/>
        </p:nvSpPr>
        <p:spPr>
          <a:xfrm>
            <a:off x="0" y="334437"/>
            <a:ext cx="7229863" cy="1057662"/>
          </a:xfrm>
          <a:prstGeom prst="rect">
            <a:avLst/>
          </a:prstGeom>
        </p:spPr>
        <p:txBody>
          <a:bodyPr lIns="0" tIns="0" rIns="0" bIns="0" rtlCol="0" anchor="t">
            <a:spAutoFit/>
          </a:bodyPr>
          <a:lstStyle/>
          <a:p>
            <a:pPr algn="ctr">
              <a:lnSpc>
                <a:spcPts val="9063"/>
              </a:lnSpc>
            </a:pPr>
            <a:r>
              <a:rPr lang="en-US" sz="6250" b="1" spc="556" dirty="0">
                <a:solidFill>
                  <a:srgbClr val="2D2119"/>
                </a:solidFill>
                <a:latin typeface="Arimo Bold"/>
                <a:ea typeface="Arimo Bold"/>
                <a:cs typeface="Arimo Bold"/>
                <a:sym typeface="Arimo Bold"/>
              </a:rPr>
              <a:t>INCLUSION</a:t>
            </a:r>
          </a:p>
        </p:txBody>
      </p:sp>
      <p:sp>
        <p:nvSpPr>
          <p:cNvPr id="7" name="TextBox 7"/>
          <p:cNvSpPr txBox="1"/>
          <p:nvPr/>
        </p:nvSpPr>
        <p:spPr>
          <a:xfrm>
            <a:off x="1005035" y="1717294"/>
            <a:ext cx="10132524" cy="5109201"/>
          </a:xfrm>
          <a:prstGeom prst="rect">
            <a:avLst/>
          </a:prstGeom>
        </p:spPr>
        <p:txBody>
          <a:bodyPr lIns="0" tIns="0" rIns="0" bIns="0" rtlCol="0" anchor="t">
            <a:spAutoFit/>
          </a:bodyPr>
          <a:lstStyle/>
          <a:p>
            <a:pPr marL="1554635" lvl="2" indent="-518212" algn="l">
              <a:lnSpc>
                <a:spcPts val="5040"/>
              </a:lnSpc>
              <a:buFont typeface="Arial"/>
              <a:buChar char="⚬"/>
            </a:pPr>
            <a:r>
              <a:rPr lang="en-US" sz="3600" spc="194" dirty="0">
                <a:solidFill>
                  <a:srgbClr val="2D2119"/>
                </a:solidFill>
                <a:latin typeface="Arimo"/>
                <a:ea typeface="Arimo"/>
                <a:cs typeface="Arimo"/>
                <a:sym typeface="Arimo"/>
              </a:rPr>
              <a:t>Include Students in Menu Planning i.e. Youth Advisory Councils</a:t>
            </a:r>
          </a:p>
          <a:p>
            <a:pPr marL="1554635" lvl="2" indent="-518212" algn="l">
              <a:lnSpc>
                <a:spcPts val="5040"/>
              </a:lnSpc>
              <a:buFont typeface="Arial"/>
              <a:buChar char="⚬"/>
            </a:pPr>
            <a:r>
              <a:rPr lang="en-US" sz="3600" spc="194" dirty="0">
                <a:solidFill>
                  <a:srgbClr val="2D2119"/>
                </a:solidFill>
                <a:latin typeface="Arimo"/>
                <a:ea typeface="Arimo"/>
                <a:cs typeface="Arimo"/>
                <a:sym typeface="Arimo"/>
              </a:rPr>
              <a:t>Work Collaboratively</a:t>
            </a:r>
          </a:p>
          <a:p>
            <a:pPr marL="1554635" lvl="2" indent="-518212" algn="l">
              <a:lnSpc>
                <a:spcPts val="5040"/>
              </a:lnSpc>
              <a:buFont typeface="Arial"/>
              <a:buChar char="⚬"/>
            </a:pPr>
            <a:r>
              <a:rPr lang="en-US" sz="3600" spc="194" dirty="0">
                <a:solidFill>
                  <a:srgbClr val="2D2119"/>
                </a:solidFill>
                <a:latin typeface="Arimo"/>
                <a:ea typeface="Arimo"/>
                <a:cs typeface="Arimo"/>
                <a:sym typeface="Arimo"/>
              </a:rPr>
              <a:t>Use positive messaging</a:t>
            </a:r>
          </a:p>
          <a:p>
            <a:pPr marL="1554635" lvl="2" indent="-518212" algn="l">
              <a:lnSpc>
                <a:spcPts val="5040"/>
              </a:lnSpc>
              <a:buFont typeface="Arial"/>
              <a:buChar char="⚬"/>
            </a:pPr>
            <a:r>
              <a:rPr lang="en-US" sz="3600" spc="194" dirty="0">
                <a:solidFill>
                  <a:srgbClr val="2D2119"/>
                </a:solidFill>
                <a:latin typeface="Arimo"/>
                <a:ea typeface="Arimo"/>
                <a:cs typeface="Arimo"/>
                <a:sym typeface="Arimo"/>
              </a:rPr>
              <a:t>Monitor student feedback and comments</a:t>
            </a:r>
          </a:p>
          <a:p>
            <a:pPr algn="l">
              <a:lnSpc>
                <a:spcPts val="5040"/>
              </a:lnSpc>
            </a:pPr>
            <a:endParaRPr lang="en-US" sz="3600" spc="194" dirty="0">
              <a:solidFill>
                <a:srgbClr val="2D2119"/>
              </a:solidFill>
              <a:latin typeface="Arimo"/>
              <a:ea typeface="Arimo"/>
              <a:cs typeface="Arimo"/>
              <a:sym typeface="Arimo"/>
            </a:endParaRPr>
          </a:p>
          <a:p>
            <a:pPr algn="l">
              <a:lnSpc>
                <a:spcPts val="5040"/>
              </a:lnSpc>
              <a:spcBef>
                <a:spcPct val="0"/>
              </a:spcBef>
            </a:pPr>
            <a:endParaRPr lang="en-US" sz="3600" spc="194" dirty="0">
              <a:solidFill>
                <a:srgbClr val="2D2119"/>
              </a:solidFill>
              <a:latin typeface="Arimo"/>
              <a:ea typeface="Arimo"/>
              <a:cs typeface="Arimo"/>
              <a:sym typeface="Arimo"/>
            </a:endParaRPr>
          </a:p>
        </p:txBody>
      </p:sp>
      <p:sp>
        <p:nvSpPr>
          <p:cNvPr id="8" name="Freeform 8"/>
          <p:cNvSpPr/>
          <p:nvPr/>
        </p:nvSpPr>
        <p:spPr>
          <a:xfrm>
            <a:off x="11137559" y="2001298"/>
            <a:ext cx="6920257" cy="5679619"/>
          </a:xfrm>
          <a:custGeom>
            <a:avLst/>
            <a:gdLst/>
            <a:ahLst/>
            <a:cxnLst/>
            <a:rect l="l" t="t" r="r" b="b"/>
            <a:pathLst>
              <a:path w="6920257" h="5679619">
                <a:moveTo>
                  <a:pt x="0" y="0"/>
                </a:moveTo>
                <a:lnTo>
                  <a:pt x="6920257" y="0"/>
                </a:lnTo>
                <a:lnTo>
                  <a:pt x="6920257" y="5679619"/>
                </a:lnTo>
                <a:lnTo>
                  <a:pt x="0" y="5679619"/>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707440" y="1442278"/>
            <a:ext cx="7092887" cy="7402444"/>
          </a:xfrm>
          <a:custGeom>
            <a:avLst/>
            <a:gdLst/>
            <a:ahLst/>
            <a:cxnLst/>
            <a:rect l="l" t="t" r="r" b="b"/>
            <a:pathLst>
              <a:path w="7092887" h="7402444">
                <a:moveTo>
                  <a:pt x="0" y="0"/>
                </a:moveTo>
                <a:lnTo>
                  <a:pt x="7092887" y="0"/>
                </a:lnTo>
                <a:lnTo>
                  <a:pt x="7092887" y="7402444"/>
                </a:lnTo>
                <a:lnTo>
                  <a:pt x="0" y="740244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p:nvPr/>
        </p:nvSpPr>
        <p:spPr>
          <a:xfrm>
            <a:off x="590979" y="2284677"/>
            <a:ext cx="5891333" cy="3813544"/>
          </a:xfrm>
          <a:prstGeom prst="rect">
            <a:avLst/>
          </a:prstGeom>
        </p:spPr>
        <p:txBody>
          <a:bodyPr lIns="0" tIns="0" rIns="0" bIns="0" rtlCol="0" anchor="t">
            <a:spAutoFit/>
          </a:bodyPr>
          <a:lstStyle/>
          <a:p>
            <a:pPr algn="ctr">
              <a:lnSpc>
                <a:spcPts val="7609"/>
              </a:lnSpc>
              <a:spcBef>
                <a:spcPct val="0"/>
              </a:spcBef>
            </a:pPr>
            <a:r>
              <a:rPr lang="en-US" sz="5435" spc="293" dirty="0">
                <a:solidFill>
                  <a:srgbClr val="000000"/>
                </a:solidFill>
                <a:latin typeface="Arimo"/>
                <a:ea typeface="Arimo"/>
                <a:cs typeface="Arimo"/>
                <a:sym typeface="Arimo"/>
              </a:rPr>
              <a:t>Promoting a positive School Nutrition Environment</a:t>
            </a:r>
          </a:p>
        </p:txBody>
      </p:sp>
      <p:sp>
        <p:nvSpPr>
          <p:cNvPr id="4" name="TextBox 4"/>
          <p:cNvSpPr txBox="1"/>
          <p:nvPr/>
        </p:nvSpPr>
        <p:spPr>
          <a:xfrm>
            <a:off x="10218425" y="2257463"/>
            <a:ext cx="2070916" cy="781411"/>
          </a:xfrm>
          <a:prstGeom prst="rect">
            <a:avLst/>
          </a:prstGeom>
        </p:spPr>
        <p:txBody>
          <a:bodyPr lIns="0" tIns="0" rIns="0" bIns="0" rtlCol="0" anchor="t">
            <a:spAutoFit/>
          </a:bodyPr>
          <a:lstStyle/>
          <a:p>
            <a:pPr algn="ctr">
              <a:lnSpc>
                <a:spcPts val="3130"/>
              </a:lnSpc>
              <a:spcBef>
                <a:spcPct val="0"/>
              </a:spcBef>
            </a:pPr>
            <a:r>
              <a:rPr lang="en-US" sz="2235" spc="120" dirty="0">
                <a:solidFill>
                  <a:srgbClr val="000000"/>
                </a:solidFill>
                <a:latin typeface="Arimo"/>
                <a:ea typeface="Arimo"/>
                <a:cs typeface="Arimo"/>
                <a:sym typeface="Arimo"/>
              </a:rPr>
              <a:t>Be a role model</a:t>
            </a:r>
          </a:p>
        </p:txBody>
      </p:sp>
      <p:sp>
        <p:nvSpPr>
          <p:cNvPr id="5" name="TextBox 5"/>
          <p:cNvSpPr txBox="1"/>
          <p:nvPr/>
        </p:nvSpPr>
        <p:spPr>
          <a:xfrm>
            <a:off x="12368993" y="3268274"/>
            <a:ext cx="2070916" cy="1171936"/>
          </a:xfrm>
          <a:prstGeom prst="rect">
            <a:avLst/>
          </a:prstGeom>
        </p:spPr>
        <p:txBody>
          <a:bodyPr lIns="0" tIns="0" rIns="0" bIns="0" rtlCol="0" anchor="t">
            <a:spAutoFit/>
          </a:bodyPr>
          <a:lstStyle/>
          <a:p>
            <a:pPr algn="ctr">
              <a:lnSpc>
                <a:spcPts val="3130"/>
              </a:lnSpc>
              <a:spcBef>
                <a:spcPct val="0"/>
              </a:spcBef>
            </a:pPr>
            <a:r>
              <a:rPr lang="en-US" sz="2235" spc="120" dirty="0">
                <a:solidFill>
                  <a:srgbClr val="000000"/>
                </a:solidFill>
                <a:latin typeface="Arimo"/>
                <a:ea typeface="Arimo"/>
                <a:cs typeface="Arimo"/>
                <a:sym typeface="Arimo"/>
              </a:rPr>
              <a:t>Use positive messaging/ education</a:t>
            </a:r>
          </a:p>
        </p:txBody>
      </p:sp>
      <p:sp>
        <p:nvSpPr>
          <p:cNvPr id="6" name="TextBox 6"/>
          <p:cNvSpPr txBox="1"/>
          <p:nvPr/>
        </p:nvSpPr>
        <p:spPr>
          <a:xfrm>
            <a:off x="9998391" y="7224147"/>
            <a:ext cx="2510985" cy="712118"/>
          </a:xfrm>
          <a:prstGeom prst="rect">
            <a:avLst/>
          </a:prstGeom>
        </p:spPr>
        <p:txBody>
          <a:bodyPr lIns="0" tIns="0" rIns="0" bIns="0" rtlCol="0" anchor="t">
            <a:spAutoFit/>
          </a:bodyPr>
          <a:lstStyle/>
          <a:p>
            <a:pPr algn="ctr">
              <a:lnSpc>
                <a:spcPts val="2940"/>
              </a:lnSpc>
            </a:pPr>
            <a:r>
              <a:rPr lang="en-US" sz="2100" spc="113" dirty="0">
                <a:solidFill>
                  <a:srgbClr val="000000"/>
                </a:solidFill>
                <a:latin typeface="Arimo"/>
                <a:ea typeface="Arimo"/>
                <a:cs typeface="Arimo"/>
                <a:sym typeface="Arimo"/>
              </a:rPr>
              <a:t>Division of Responsibility</a:t>
            </a:r>
          </a:p>
        </p:txBody>
      </p:sp>
      <p:sp>
        <p:nvSpPr>
          <p:cNvPr id="7" name="TextBox 7"/>
          <p:cNvSpPr txBox="1"/>
          <p:nvPr/>
        </p:nvSpPr>
        <p:spPr>
          <a:xfrm>
            <a:off x="12448646" y="5685501"/>
            <a:ext cx="1911611" cy="1554977"/>
          </a:xfrm>
          <a:prstGeom prst="rect">
            <a:avLst/>
          </a:prstGeom>
        </p:spPr>
        <p:txBody>
          <a:bodyPr wrap="square" lIns="0" tIns="0" rIns="0" bIns="0" rtlCol="0" anchor="t">
            <a:spAutoFit/>
          </a:bodyPr>
          <a:lstStyle/>
          <a:p>
            <a:pPr algn="ctr">
              <a:lnSpc>
                <a:spcPts val="3080"/>
              </a:lnSpc>
            </a:pPr>
            <a:r>
              <a:rPr lang="en-US" sz="2200" spc="118" dirty="0">
                <a:solidFill>
                  <a:srgbClr val="000000"/>
                </a:solidFill>
                <a:latin typeface="Arimo"/>
                <a:ea typeface="Arimo"/>
                <a:cs typeface="Arimo"/>
                <a:sym typeface="Arimo"/>
              </a:rPr>
              <a:t>Food Literacy i.e., School </a:t>
            </a:r>
          </a:p>
          <a:p>
            <a:pPr algn="ctr">
              <a:lnSpc>
                <a:spcPts val="3080"/>
              </a:lnSpc>
              <a:spcBef>
                <a:spcPct val="0"/>
              </a:spcBef>
            </a:pPr>
            <a:r>
              <a:rPr lang="en-US" sz="2200" spc="118" dirty="0">
                <a:solidFill>
                  <a:srgbClr val="000000"/>
                </a:solidFill>
                <a:latin typeface="Arimo"/>
                <a:ea typeface="Arimo"/>
                <a:cs typeface="Arimo"/>
                <a:sym typeface="Arimo"/>
              </a:rPr>
              <a:t>Gardens/cooking program</a:t>
            </a:r>
          </a:p>
        </p:txBody>
      </p:sp>
      <p:sp>
        <p:nvSpPr>
          <p:cNvPr id="8" name="TextBox 8"/>
          <p:cNvSpPr txBox="1"/>
          <p:nvPr/>
        </p:nvSpPr>
        <p:spPr>
          <a:xfrm>
            <a:off x="10218425" y="4694238"/>
            <a:ext cx="2290951" cy="737235"/>
          </a:xfrm>
          <a:prstGeom prst="rect">
            <a:avLst/>
          </a:prstGeom>
        </p:spPr>
        <p:txBody>
          <a:bodyPr lIns="0" tIns="0" rIns="0" bIns="0" rtlCol="0" anchor="t">
            <a:spAutoFit/>
          </a:bodyPr>
          <a:lstStyle/>
          <a:p>
            <a:pPr algn="ctr">
              <a:lnSpc>
                <a:spcPts val="2940"/>
              </a:lnSpc>
            </a:pPr>
            <a:r>
              <a:rPr lang="en-US" sz="2100" spc="113" dirty="0">
                <a:solidFill>
                  <a:srgbClr val="000000"/>
                </a:solidFill>
                <a:latin typeface="Arimo"/>
                <a:ea typeface="Arimo"/>
                <a:cs typeface="Arimo"/>
                <a:sym typeface="Arimo"/>
              </a:rPr>
              <a:t>Neutral </a:t>
            </a:r>
          </a:p>
          <a:p>
            <a:pPr algn="ctr">
              <a:lnSpc>
                <a:spcPts val="2940"/>
              </a:lnSpc>
              <a:spcBef>
                <a:spcPct val="0"/>
              </a:spcBef>
            </a:pPr>
            <a:r>
              <a:rPr lang="en-US" sz="2100" spc="113" dirty="0">
                <a:solidFill>
                  <a:srgbClr val="000000"/>
                </a:solidFill>
                <a:latin typeface="Arimo"/>
                <a:ea typeface="Arimo"/>
                <a:cs typeface="Arimo"/>
                <a:sym typeface="Arimo"/>
              </a:rPr>
              <a:t>exposure </a:t>
            </a:r>
          </a:p>
        </p:txBody>
      </p:sp>
      <p:sp>
        <p:nvSpPr>
          <p:cNvPr id="9" name="TextBox 9"/>
          <p:cNvSpPr txBox="1"/>
          <p:nvPr/>
        </p:nvSpPr>
        <p:spPr>
          <a:xfrm>
            <a:off x="8037733" y="5898598"/>
            <a:ext cx="2180692" cy="1089660"/>
          </a:xfrm>
          <a:prstGeom prst="rect">
            <a:avLst/>
          </a:prstGeom>
        </p:spPr>
        <p:txBody>
          <a:bodyPr lIns="0" tIns="0" rIns="0" bIns="0" rtlCol="0" anchor="t">
            <a:spAutoFit/>
          </a:bodyPr>
          <a:lstStyle/>
          <a:p>
            <a:pPr algn="ctr">
              <a:lnSpc>
                <a:spcPts val="2800"/>
              </a:lnSpc>
            </a:pPr>
            <a:r>
              <a:rPr lang="en-US" sz="2000" spc="108">
                <a:solidFill>
                  <a:srgbClr val="000000"/>
                </a:solidFill>
                <a:latin typeface="Arimo"/>
                <a:ea typeface="Arimo"/>
                <a:cs typeface="Arimo"/>
                <a:sym typeface="Arimo"/>
              </a:rPr>
              <a:t>Special </a:t>
            </a:r>
          </a:p>
          <a:p>
            <a:pPr algn="ctr">
              <a:lnSpc>
                <a:spcPts val="2800"/>
              </a:lnSpc>
            </a:pPr>
            <a:r>
              <a:rPr lang="en-US" sz="2000" spc="108">
                <a:solidFill>
                  <a:srgbClr val="000000"/>
                </a:solidFill>
                <a:latin typeface="Arimo"/>
                <a:ea typeface="Arimo"/>
                <a:cs typeface="Arimo"/>
                <a:sym typeface="Arimo"/>
              </a:rPr>
              <a:t>Lunches/Events</a:t>
            </a:r>
          </a:p>
          <a:p>
            <a:pPr algn="ctr">
              <a:lnSpc>
                <a:spcPts val="3080"/>
              </a:lnSpc>
              <a:spcBef>
                <a:spcPct val="0"/>
              </a:spcBef>
            </a:pPr>
            <a:endParaRPr lang="en-US" sz="2000" spc="108">
              <a:solidFill>
                <a:srgbClr val="000000"/>
              </a:solidFill>
              <a:latin typeface="Arimo"/>
              <a:ea typeface="Arimo"/>
              <a:cs typeface="Arimo"/>
              <a:sym typeface="Arimo"/>
            </a:endParaRPr>
          </a:p>
        </p:txBody>
      </p:sp>
      <p:sp>
        <p:nvSpPr>
          <p:cNvPr id="10" name="TextBox 10"/>
          <p:cNvSpPr txBox="1"/>
          <p:nvPr/>
        </p:nvSpPr>
        <p:spPr>
          <a:xfrm>
            <a:off x="8106220" y="3138675"/>
            <a:ext cx="2043718" cy="1480185"/>
          </a:xfrm>
          <a:prstGeom prst="rect">
            <a:avLst/>
          </a:prstGeom>
        </p:spPr>
        <p:txBody>
          <a:bodyPr lIns="0" tIns="0" rIns="0" bIns="0" rtlCol="0" anchor="t">
            <a:spAutoFit/>
          </a:bodyPr>
          <a:lstStyle/>
          <a:p>
            <a:pPr algn="ctr">
              <a:lnSpc>
                <a:spcPts val="2940"/>
              </a:lnSpc>
              <a:spcBef>
                <a:spcPct val="0"/>
              </a:spcBef>
            </a:pPr>
            <a:r>
              <a:rPr lang="en-US" sz="2100" spc="113">
                <a:solidFill>
                  <a:srgbClr val="000000"/>
                </a:solidFill>
                <a:latin typeface="Arimo"/>
                <a:ea typeface="Arimo"/>
                <a:cs typeface="Arimo"/>
                <a:sym typeface="Arimo"/>
              </a:rPr>
              <a:t> Engage with students and ask for their input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5888270" cy="10287000"/>
            <a:chOff x="0" y="0"/>
            <a:chExt cx="7851027" cy="13716000"/>
          </a:xfrm>
        </p:grpSpPr>
        <p:pic>
          <p:nvPicPr>
            <p:cNvPr id="3" name="Picture 3"/>
            <p:cNvPicPr>
              <a:picLocks noChangeAspect="1"/>
            </p:cNvPicPr>
            <p:nvPr/>
          </p:nvPicPr>
          <p:blipFill>
            <a:blip r:embed="rId2"/>
            <a:srcRect l="30920" r="30920"/>
            <a:stretch>
              <a:fillRect/>
            </a:stretch>
          </p:blipFill>
          <p:spPr>
            <a:xfrm>
              <a:off x="0" y="0"/>
              <a:ext cx="7851027" cy="13716000"/>
            </a:xfrm>
            <a:prstGeom prst="rect">
              <a:avLst/>
            </a:prstGeom>
          </p:spPr>
        </p:pic>
      </p:grpSp>
      <p:sp>
        <p:nvSpPr>
          <p:cNvPr id="4" name="TextBox 4"/>
          <p:cNvSpPr txBox="1"/>
          <p:nvPr/>
        </p:nvSpPr>
        <p:spPr>
          <a:xfrm>
            <a:off x="6392799" y="231183"/>
            <a:ext cx="12068226" cy="4208605"/>
          </a:xfrm>
          <a:prstGeom prst="rect">
            <a:avLst/>
          </a:prstGeom>
        </p:spPr>
        <p:txBody>
          <a:bodyPr lIns="0" tIns="0" rIns="0" bIns="0" rtlCol="0" anchor="t">
            <a:spAutoFit/>
          </a:bodyPr>
          <a:lstStyle/>
          <a:p>
            <a:pPr algn="l">
              <a:lnSpc>
                <a:spcPts val="8330"/>
              </a:lnSpc>
            </a:pPr>
            <a:r>
              <a:rPr lang="en-US" sz="5745" b="1" spc="511">
                <a:solidFill>
                  <a:srgbClr val="2D2119"/>
                </a:solidFill>
                <a:latin typeface="Arimo Bold"/>
                <a:ea typeface="Arimo Bold"/>
                <a:cs typeface="Arimo Bold"/>
                <a:sym typeface="Arimo Bold"/>
              </a:rPr>
              <a:t>Agenda </a:t>
            </a:r>
          </a:p>
          <a:p>
            <a:pPr algn="l">
              <a:lnSpc>
                <a:spcPts val="8330"/>
              </a:lnSpc>
            </a:pPr>
            <a:endParaRPr lang="en-US" sz="5745" b="1" spc="511">
              <a:solidFill>
                <a:srgbClr val="2D2119"/>
              </a:solidFill>
              <a:latin typeface="Arimo Bold"/>
              <a:ea typeface="Arimo Bold"/>
              <a:cs typeface="Arimo Bold"/>
              <a:sym typeface="Arimo Bold"/>
            </a:endParaRPr>
          </a:p>
          <a:p>
            <a:pPr algn="l">
              <a:lnSpc>
                <a:spcPts val="8330"/>
              </a:lnSpc>
            </a:pPr>
            <a:endParaRPr lang="en-US" sz="5745" b="1" spc="511">
              <a:solidFill>
                <a:srgbClr val="2D2119"/>
              </a:solidFill>
              <a:latin typeface="Arimo Bold"/>
              <a:ea typeface="Arimo Bold"/>
              <a:cs typeface="Arimo Bold"/>
              <a:sym typeface="Arimo Bold"/>
            </a:endParaRPr>
          </a:p>
          <a:p>
            <a:pPr algn="l">
              <a:lnSpc>
                <a:spcPts val="8330"/>
              </a:lnSpc>
            </a:pPr>
            <a:endParaRPr lang="en-US" sz="5745" b="1" spc="511">
              <a:solidFill>
                <a:srgbClr val="2D2119"/>
              </a:solidFill>
              <a:latin typeface="Arimo Bold"/>
              <a:ea typeface="Arimo Bold"/>
              <a:cs typeface="Arimo Bold"/>
              <a:sym typeface="Arimo Bold"/>
            </a:endParaRPr>
          </a:p>
        </p:txBody>
      </p:sp>
      <p:sp>
        <p:nvSpPr>
          <p:cNvPr id="5" name="TextBox 5"/>
          <p:cNvSpPr txBox="1"/>
          <p:nvPr/>
        </p:nvSpPr>
        <p:spPr>
          <a:xfrm>
            <a:off x="6961518" y="1964598"/>
            <a:ext cx="9619751" cy="7634782"/>
          </a:xfrm>
          <a:prstGeom prst="rect">
            <a:avLst/>
          </a:prstGeom>
        </p:spPr>
        <p:txBody>
          <a:bodyPr lIns="0" tIns="0" rIns="0" bIns="0" rtlCol="0" anchor="t">
            <a:spAutoFit/>
          </a:bodyPr>
          <a:lstStyle/>
          <a:p>
            <a:pPr algn="l">
              <a:lnSpc>
                <a:spcPts val="5003"/>
              </a:lnSpc>
            </a:pPr>
            <a:endParaRPr dirty="0"/>
          </a:p>
          <a:p>
            <a:pPr marL="745069" lvl="1" indent="-372534" algn="l">
              <a:lnSpc>
                <a:spcPts val="5003"/>
              </a:lnSpc>
              <a:buFont typeface="Arial"/>
              <a:buChar char="•"/>
            </a:pPr>
            <a:r>
              <a:rPr lang="en-US" sz="3450" b="1" spc="307" dirty="0">
                <a:solidFill>
                  <a:srgbClr val="2D2119"/>
                </a:solidFill>
                <a:latin typeface="Arimo Bold"/>
                <a:ea typeface="Arimo Bold"/>
                <a:cs typeface="Arimo Bold"/>
                <a:sym typeface="Arimo Bold"/>
              </a:rPr>
              <a:t>Equity, Inclusion and diversity </a:t>
            </a:r>
          </a:p>
          <a:p>
            <a:pPr marL="745069" lvl="1" indent="-372534" algn="l">
              <a:lnSpc>
                <a:spcPts val="5003"/>
              </a:lnSpc>
              <a:buFont typeface="Arial"/>
              <a:buChar char="•"/>
            </a:pPr>
            <a:endParaRPr lang="en-US" sz="3450" b="1" spc="307" dirty="0">
              <a:solidFill>
                <a:srgbClr val="2D2119"/>
              </a:solidFill>
              <a:latin typeface="Arimo Bold"/>
              <a:ea typeface="Arimo Bold"/>
              <a:cs typeface="Arimo Bold"/>
              <a:sym typeface="Arimo Bold"/>
            </a:endParaRPr>
          </a:p>
          <a:p>
            <a:pPr marL="745069" lvl="1" indent="-372534" algn="l">
              <a:lnSpc>
                <a:spcPts val="5003"/>
              </a:lnSpc>
              <a:buFont typeface="Arial"/>
              <a:buChar char="•"/>
            </a:pPr>
            <a:r>
              <a:rPr lang="en-US" sz="3450" b="1" spc="307" dirty="0">
                <a:solidFill>
                  <a:srgbClr val="2D2119"/>
                </a:solidFill>
                <a:latin typeface="Arimo Bold"/>
                <a:ea typeface="Arimo Bold"/>
                <a:cs typeface="Arimo Bold"/>
                <a:sym typeface="Arimo Bold"/>
              </a:rPr>
              <a:t>Why it matters</a:t>
            </a:r>
          </a:p>
          <a:p>
            <a:pPr algn="l">
              <a:lnSpc>
                <a:spcPts val="5003"/>
              </a:lnSpc>
            </a:pPr>
            <a:endParaRPr lang="en-US" sz="3450" b="1" spc="307" dirty="0">
              <a:solidFill>
                <a:srgbClr val="2D2119"/>
              </a:solidFill>
              <a:latin typeface="Arimo Bold"/>
              <a:ea typeface="Arimo Bold"/>
              <a:cs typeface="Arimo Bold"/>
              <a:sym typeface="Arimo Bold"/>
            </a:endParaRPr>
          </a:p>
          <a:p>
            <a:pPr marL="745069" lvl="1" indent="-372534" algn="l">
              <a:lnSpc>
                <a:spcPts val="5003"/>
              </a:lnSpc>
              <a:buFont typeface="Arial"/>
              <a:buChar char="•"/>
            </a:pPr>
            <a:r>
              <a:rPr lang="en-US" sz="3450" b="1" spc="307" dirty="0">
                <a:solidFill>
                  <a:srgbClr val="2D2119"/>
                </a:solidFill>
                <a:latin typeface="Arimo Bold"/>
                <a:ea typeface="Arimo Bold"/>
                <a:cs typeface="Arimo Bold"/>
                <a:sym typeface="Arimo Bold"/>
              </a:rPr>
              <a:t>Strategies to integrate EDI practices into programs </a:t>
            </a:r>
          </a:p>
          <a:p>
            <a:pPr algn="l">
              <a:lnSpc>
                <a:spcPts val="5003"/>
              </a:lnSpc>
            </a:pPr>
            <a:endParaRPr lang="en-US" sz="3450" b="1" spc="307" dirty="0">
              <a:solidFill>
                <a:srgbClr val="2D2119"/>
              </a:solidFill>
              <a:latin typeface="Arimo Bold"/>
              <a:ea typeface="Arimo Bold"/>
              <a:cs typeface="Arimo Bold"/>
              <a:sym typeface="Arimo Bold"/>
            </a:endParaRPr>
          </a:p>
          <a:p>
            <a:pPr marL="745069" lvl="1" indent="-372534" algn="l">
              <a:lnSpc>
                <a:spcPts val="5003"/>
              </a:lnSpc>
              <a:buFont typeface="Arial"/>
              <a:buChar char="•"/>
            </a:pPr>
            <a:r>
              <a:rPr lang="en-US" sz="3450" b="1" spc="307" dirty="0">
                <a:solidFill>
                  <a:srgbClr val="2D2119"/>
                </a:solidFill>
                <a:latin typeface="Arimo Bold"/>
                <a:ea typeface="Arimo Bold"/>
                <a:cs typeface="Arimo Bold"/>
                <a:sym typeface="Arimo Bold"/>
              </a:rPr>
              <a:t>Creating a safe space for all</a:t>
            </a:r>
          </a:p>
          <a:p>
            <a:pPr algn="l">
              <a:lnSpc>
                <a:spcPts val="5003"/>
              </a:lnSpc>
            </a:pPr>
            <a:endParaRPr lang="en-US" sz="3450" b="1" spc="307" dirty="0">
              <a:solidFill>
                <a:srgbClr val="2D2119"/>
              </a:solidFill>
              <a:latin typeface="Arimo Bold"/>
              <a:ea typeface="Arimo Bold"/>
              <a:cs typeface="Arimo Bold"/>
              <a:sym typeface="Arimo Bold"/>
            </a:endParaRPr>
          </a:p>
          <a:p>
            <a:pPr marL="745069" lvl="1" indent="-372534" algn="l">
              <a:lnSpc>
                <a:spcPts val="5003"/>
              </a:lnSpc>
              <a:buFont typeface="Arial"/>
              <a:buChar char="•"/>
            </a:pPr>
            <a:r>
              <a:rPr lang="en-US" sz="3450" b="1" spc="307" dirty="0">
                <a:solidFill>
                  <a:srgbClr val="2D2119"/>
                </a:solidFill>
                <a:latin typeface="Arimo Bold"/>
                <a:ea typeface="Arimo Bold"/>
                <a:cs typeface="Arimo Bold"/>
                <a:sym typeface="Arimo Bold"/>
              </a:rPr>
              <a:t>Resources and support</a:t>
            </a:r>
          </a:p>
          <a:p>
            <a:pPr algn="l">
              <a:lnSpc>
                <a:spcPts val="5003"/>
              </a:lnSpc>
            </a:pPr>
            <a:endParaRPr lang="en-US" sz="3450" b="1" spc="307" dirty="0">
              <a:solidFill>
                <a:srgbClr val="2D2119"/>
              </a:solidFill>
              <a:latin typeface="Arimo Bold"/>
              <a:ea typeface="Arimo Bold"/>
              <a:cs typeface="Arimo Bold"/>
              <a:sym typeface="Arimo Bo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828799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6" name="Rectangle 15">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783669" cy="3428998"/>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B2A58A-9C86-C3F1-9C46-121AF0478775}"/>
              </a:ext>
            </a:extLst>
          </p:cNvPr>
          <p:cNvSpPr>
            <a:spLocks noGrp="1"/>
          </p:cNvSpPr>
          <p:nvPr>
            <p:ph type="title"/>
          </p:nvPr>
        </p:nvSpPr>
        <p:spPr>
          <a:xfrm>
            <a:off x="1335742" y="266700"/>
            <a:ext cx="6970356" cy="2436780"/>
          </a:xfrm>
        </p:spPr>
        <p:txBody>
          <a:bodyPr anchor="ctr">
            <a:normAutofit/>
          </a:bodyPr>
          <a:lstStyle/>
          <a:p>
            <a:r>
              <a:rPr lang="en-US" sz="4800" dirty="0">
                <a:latin typeface="Arimo Bold" panose="020B0604020202020204" charset="0"/>
                <a:ea typeface="Arimo Bold" panose="020B0604020202020204" charset="0"/>
                <a:cs typeface="Arimo Bold" panose="020B0604020202020204" charset="0"/>
              </a:rPr>
              <a:t>Resources and Supports</a:t>
            </a:r>
          </a:p>
        </p:txBody>
      </p:sp>
      <p:sp>
        <p:nvSpPr>
          <p:cNvPr id="3" name="Content Placeholder 2">
            <a:extLst>
              <a:ext uri="{FF2B5EF4-FFF2-40B4-BE49-F238E27FC236}">
                <a16:creationId xmlns:a16="http://schemas.microsoft.com/office/drawing/2014/main" id="{CB0DAD99-873D-08B3-66EF-87648CF210A6}"/>
              </a:ext>
            </a:extLst>
          </p:cNvPr>
          <p:cNvSpPr>
            <a:spLocks noGrp="1"/>
          </p:cNvSpPr>
          <p:nvPr>
            <p:ph idx="1"/>
          </p:nvPr>
        </p:nvSpPr>
        <p:spPr>
          <a:xfrm>
            <a:off x="142165" y="3427378"/>
            <a:ext cx="9839738" cy="7316820"/>
          </a:xfrm>
        </p:spPr>
        <p:txBody>
          <a:bodyPr anchor="ctr">
            <a:normAutofit/>
          </a:bodyPr>
          <a:lstStyle/>
          <a:p>
            <a:pPr fontAlgn="base">
              <a:lnSpc>
                <a:spcPct val="90000"/>
              </a:lnSpc>
              <a:spcBef>
                <a:spcPts val="0"/>
              </a:spcBef>
              <a:buClr>
                <a:schemeClr val="tx1"/>
              </a:buClr>
            </a:pPr>
            <a:r>
              <a:rPr lang="en-US" sz="2000" b="0" i="0" u="sng" strike="noStrike" dirty="0">
                <a:effectLst/>
                <a:latin typeface="Arimo" panose="020B0604020202020204" charset="0"/>
                <a:ea typeface="Arimo" panose="020B0604020202020204" charset="0"/>
                <a:cs typeface="Arimo" panose="020B0604020202020204" charset="0"/>
                <a:hlinkClick r:id="rId2"/>
              </a:rPr>
              <a:t>Bright Bites</a:t>
            </a:r>
            <a:r>
              <a:rPr lang="en-US" sz="2000" b="0" i="0" dirty="0">
                <a:effectLst/>
                <a:latin typeface="Arimo" panose="020B0604020202020204" charset="0"/>
                <a:ea typeface="Arimo" panose="020B0604020202020204" charset="0"/>
                <a:cs typeface="Arimo" panose="020B0604020202020204" charset="0"/>
              </a:rPr>
              <a:t> offers free resources, lesson plans and activity ideas.   </a:t>
            </a:r>
            <a:endParaRPr lang="en-US" sz="2000" b="0" i="0" u="none" strike="noStrike" dirty="0">
              <a:effectLst/>
              <a:latin typeface="Arimo" panose="020B0604020202020204" charset="0"/>
              <a:ea typeface="Arimo" panose="020B0604020202020204" charset="0"/>
              <a:cs typeface="Arimo" panose="020B0604020202020204" charset="0"/>
            </a:endParaRPr>
          </a:p>
          <a:p>
            <a:pPr rtl="0" fontAlgn="base">
              <a:lnSpc>
                <a:spcPct val="90000"/>
              </a:lnSpc>
              <a:spcBef>
                <a:spcPts val="0"/>
              </a:spcBef>
              <a:spcAft>
                <a:spcPts val="0"/>
              </a:spcAft>
              <a:buClr>
                <a:schemeClr val="tx1"/>
              </a:buClr>
            </a:pPr>
            <a:endParaRPr lang="en-US" sz="2000" dirty="0">
              <a:latin typeface="Arimo" panose="020B0604020202020204" charset="0"/>
              <a:ea typeface="Arimo" panose="020B0604020202020204" charset="0"/>
              <a:cs typeface="Arimo" panose="020B0604020202020204" charset="0"/>
            </a:endParaRPr>
          </a:p>
          <a:p>
            <a:pPr rtl="0" fontAlgn="base">
              <a:lnSpc>
                <a:spcPct val="90000"/>
              </a:lnSpc>
              <a:spcBef>
                <a:spcPts val="0"/>
              </a:spcBef>
              <a:spcAft>
                <a:spcPts val="0"/>
              </a:spcAft>
              <a:buClr>
                <a:schemeClr val="tx1"/>
              </a:buClr>
            </a:pPr>
            <a:r>
              <a:rPr lang="en-US" sz="2000" b="0" i="0" u="none" strike="noStrike" dirty="0" err="1">
                <a:effectLst/>
                <a:latin typeface="Arimo" panose="020B0604020202020204" charset="0"/>
                <a:ea typeface="Arimo" panose="020B0604020202020204" charset="0"/>
                <a:cs typeface="Arimo" panose="020B0604020202020204" charset="0"/>
              </a:rPr>
              <a:t>Cookspiration</a:t>
            </a:r>
            <a:r>
              <a:rPr lang="en-US" sz="2000" b="0" i="0" u="none" strike="noStrike" dirty="0">
                <a:effectLst/>
                <a:latin typeface="Arimo" panose="020B0604020202020204" charset="0"/>
                <a:ea typeface="Arimo" panose="020B0604020202020204" charset="0"/>
                <a:cs typeface="Arimo" panose="020B0604020202020204" charset="0"/>
              </a:rPr>
              <a:t> – recipes and resources managed by Dietitians of Canada</a:t>
            </a:r>
          </a:p>
          <a:p>
            <a:pPr rtl="0" fontAlgn="base">
              <a:lnSpc>
                <a:spcPct val="90000"/>
              </a:lnSpc>
              <a:spcBef>
                <a:spcPts val="0"/>
              </a:spcBef>
              <a:spcAft>
                <a:spcPts val="0"/>
              </a:spcAft>
              <a:buClr>
                <a:schemeClr val="tx1"/>
              </a:buClr>
            </a:pPr>
            <a:endParaRPr lang="en-US" sz="2000" b="0" i="0" u="none" strike="noStrike" dirty="0">
              <a:effectLst/>
              <a:latin typeface="Arimo" panose="020B0604020202020204" charset="0"/>
              <a:ea typeface="Arimo" panose="020B0604020202020204" charset="0"/>
              <a:cs typeface="Arimo" panose="020B0604020202020204" charset="0"/>
            </a:endParaRPr>
          </a:p>
          <a:p>
            <a:pPr rtl="0" fontAlgn="base">
              <a:lnSpc>
                <a:spcPct val="90000"/>
              </a:lnSpc>
              <a:spcBef>
                <a:spcPts val="0"/>
              </a:spcBef>
              <a:spcAft>
                <a:spcPts val="0"/>
              </a:spcAft>
              <a:buClr>
                <a:schemeClr val="tx1"/>
              </a:buClr>
            </a:pPr>
            <a:r>
              <a:rPr lang="en-US" sz="2000" b="0" i="0" u="sng" strike="noStrike" dirty="0">
                <a:solidFill>
                  <a:srgbClr val="0000FF"/>
                </a:solidFill>
                <a:effectLst/>
                <a:latin typeface="Arimo" panose="020B0604020202020204" charset="0"/>
                <a:ea typeface="Arimo" panose="020B0604020202020204" charset="0"/>
                <a:cs typeface="Arimo" panose="020B0604020202020204" charset="0"/>
              </a:rPr>
              <a:t>UnlockFood.ca </a:t>
            </a:r>
            <a:r>
              <a:rPr lang="en-US" sz="2000" b="0" i="0" u="none" strike="noStrike" dirty="0">
                <a:effectLst/>
                <a:latin typeface="Arimo" panose="020B0604020202020204" charset="0"/>
                <a:ea typeface="Arimo" panose="020B0604020202020204" charset="0"/>
                <a:cs typeface="Arimo" panose="020B0604020202020204" charset="0"/>
              </a:rPr>
              <a:t>– blog posts and nutrition information managed by Dietitians of Canada</a:t>
            </a:r>
          </a:p>
          <a:p>
            <a:pPr rtl="0" fontAlgn="base">
              <a:lnSpc>
                <a:spcPct val="90000"/>
              </a:lnSpc>
              <a:spcBef>
                <a:spcPts val="0"/>
              </a:spcBef>
              <a:spcAft>
                <a:spcPts val="0"/>
              </a:spcAft>
              <a:buClr>
                <a:schemeClr val="tx1"/>
              </a:buClr>
            </a:pPr>
            <a:endParaRPr lang="en-US" sz="2000" dirty="0">
              <a:latin typeface="Arimo" panose="020B0604020202020204" charset="0"/>
              <a:ea typeface="Arimo" panose="020B0604020202020204" charset="0"/>
              <a:cs typeface="Arimo" panose="020B0604020202020204" charset="0"/>
            </a:endParaRPr>
          </a:p>
          <a:p>
            <a:pPr rtl="0" fontAlgn="base">
              <a:lnSpc>
                <a:spcPct val="90000"/>
              </a:lnSpc>
              <a:spcBef>
                <a:spcPts val="0"/>
              </a:spcBef>
              <a:spcAft>
                <a:spcPts val="0"/>
              </a:spcAft>
              <a:buClr>
                <a:schemeClr val="tx1"/>
              </a:buClr>
            </a:pPr>
            <a:r>
              <a:rPr lang="en-US" sz="2000" dirty="0">
                <a:latin typeface="Arimo" panose="020B0604020202020204" charset="0"/>
                <a:ea typeface="Arimo" panose="020B0604020202020204" charset="0"/>
                <a:cs typeface="Arimo" panose="020B0604020202020204" charset="0"/>
                <a:hlinkClick r:id="rId3"/>
              </a:rPr>
              <a:t>Guelph Family Health Study</a:t>
            </a:r>
            <a:r>
              <a:rPr lang="en-US" sz="2000" dirty="0">
                <a:latin typeface="Arimo" panose="020B0604020202020204" charset="0"/>
                <a:ea typeface="Arimo" panose="020B0604020202020204" charset="0"/>
                <a:cs typeface="Arimo" panose="020B0604020202020204" charset="0"/>
              </a:rPr>
              <a:t> – recipes and resources </a:t>
            </a:r>
          </a:p>
          <a:p>
            <a:pPr rtl="0" fontAlgn="base">
              <a:lnSpc>
                <a:spcPct val="90000"/>
              </a:lnSpc>
              <a:spcBef>
                <a:spcPts val="0"/>
              </a:spcBef>
              <a:spcAft>
                <a:spcPts val="0"/>
              </a:spcAft>
              <a:buClr>
                <a:schemeClr val="tx1"/>
              </a:buClr>
            </a:pPr>
            <a:endParaRPr lang="en-US" sz="2000" b="0" i="0" u="sng" strike="noStrike" dirty="0">
              <a:effectLst/>
              <a:latin typeface="Arimo" panose="020B0604020202020204" charset="0"/>
              <a:ea typeface="Arimo" panose="020B0604020202020204" charset="0"/>
              <a:cs typeface="Arimo" panose="020B0604020202020204" charset="0"/>
              <a:hlinkClick r:id="rId4">
                <a:extLst>
                  <a:ext uri="{A12FA001-AC4F-418D-AE19-62706E023703}">
                    <ahyp:hlinkClr xmlns:ahyp="http://schemas.microsoft.com/office/drawing/2018/hyperlinkcolor" val="tx"/>
                  </a:ext>
                </a:extLst>
              </a:hlinkClick>
            </a:endParaRPr>
          </a:p>
          <a:p>
            <a:pPr rtl="0" fontAlgn="base">
              <a:lnSpc>
                <a:spcPct val="90000"/>
              </a:lnSpc>
              <a:spcBef>
                <a:spcPts val="0"/>
              </a:spcBef>
              <a:spcAft>
                <a:spcPts val="0"/>
              </a:spcAft>
              <a:buClr>
                <a:schemeClr val="tx1"/>
              </a:buClr>
            </a:pPr>
            <a:r>
              <a:rPr lang="en-US" sz="2000" b="0" i="0" u="sng" strike="noStrike" dirty="0">
                <a:solidFill>
                  <a:srgbClr val="0000FF"/>
                </a:solidFill>
                <a:effectLst/>
                <a:latin typeface="Arimo" panose="020B0604020202020204" charset="0"/>
                <a:ea typeface="Arimo" panose="020B0604020202020204" charset="0"/>
                <a:cs typeface="Arimo" panose="020B0604020202020204" charset="0"/>
                <a:hlinkClick r:id="rId4">
                  <a:extLst>
                    <a:ext uri="{A12FA001-AC4F-418D-AE19-62706E023703}">
                      <ahyp:hlinkClr xmlns:ahyp="http://schemas.microsoft.com/office/drawing/2018/hyperlinkcolor" val="tx"/>
                    </a:ext>
                  </a:extLst>
                </a:hlinkClick>
              </a:rPr>
              <a:t>You’re the Chef</a:t>
            </a:r>
            <a:r>
              <a:rPr lang="en-US" sz="2000" b="0" i="0" dirty="0">
                <a:solidFill>
                  <a:srgbClr val="0000FF"/>
                </a:solidFill>
                <a:effectLst/>
                <a:latin typeface="Arimo" panose="020B0604020202020204" charset="0"/>
                <a:ea typeface="Arimo" panose="020B0604020202020204" charset="0"/>
                <a:cs typeface="Arimo" panose="020B0604020202020204" charset="0"/>
              </a:rPr>
              <a:t> </a:t>
            </a:r>
            <a:r>
              <a:rPr lang="en-US" sz="2000" b="0" i="0" dirty="0">
                <a:effectLst/>
                <a:latin typeface="Arimo" panose="020B0604020202020204" charset="0"/>
                <a:ea typeface="Arimo" panose="020B0604020202020204" charset="0"/>
                <a:cs typeface="Arimo" panose="020B0604020202020204" charset="0"/>
              </a:rPr>
              <a:t>(YTC) program is a classroom program designed for students in grades 5-8 to teach students about cooking and food handling skills. Check with your local health unit!</a:t>
            </a:r>
          </a:p>
          <a:p>
            <a:pPr rtl="0" fontAlgn="base">
              <a:lnSpc>
                <a:spcPct val="90000"/>
              </a:lnSpc>
              <a:buClr>
                <a:schemeClr val="tx1"/>
              </a:buClr>
            </a:pPr>
            <a:endParaRPr lang="en-US" sz="2000" b="0" i="0" u="sng" strike="noStrike" dirty="0">
              <a:effectLst/>
              <a:latin typeface="Arimo" panose="020B0604020202020204" charset="0"/>
              <a:ea typeface="Arimo" panose="020B0604020202020204" charset="0"/>
              <a:cs typeface="Arimo" panose="020B0604020202020204" charset="0"/>
              <a:hlinkClick r:id="rId5"/>
            </a:endParaRPr>
          </a:p>
          <a:p>
            <a:pPr rtl="0" fontAlgn="base">
              <a:lnSpc>
                <a:spcPct val="90000"/>
              </a:lnSpc>
              <a:buClr>
                <a:schemeClr val="tx1"/>
              </a:buClr>
            </a:pPr>
            <a:r>
              <a:rPr lang="en-US" sz="2000" b="0" i="0" u="sng" strike="noStrike" dirty="0">
                <a:effectLst/>
                <a:latin typeface="Arimo" panose="020B0604020202020204" charset="0"/>
                <a:ea typeface="Arimo" panose="020B0604020202020204" charset="0"/>
                <a:cs typeface="Arimo" panose="020B0604020202020204" charset="0"/>
                <a:hlinkClick r:id="rId5"/>
              </a:rPr>
              <a:t>Canada’s food guide toolkit for educators</a:t>
            </a:r>
            <a:r>
              <a:rPr lang="en-US" sz="2000" b="0" i="0" dirty="0">
                <a:effectLst/>
                <a:latin typeface="Arimo" panose="020B0604020202020204" charset="0"/>
                <a:ea typeface="Arimo" panose="020B0604020202020204" charset="0"/>
                <a:cs typeface="Arimo" panose="020B0604020202020204" charset="0"/>
              </a:rPr>
              <a:t> provides activities to help students learn food skills, develop healthy eating patterns, and understand Canada’s food guide. </a:t>
            </a:r>
          </a:p>
          <a:p>
            <a:pPr rtl="0" fontAlgn="base">
              <a:lnSpc>
                <a:spcPct val="90000"/>
              </a:lnSpc>
              <a:buClr>
                <a:schemeClr val="tx1"/>
              </a:buClr>
            </a:pPr>
            <a:endParaRPr lang="en-US" sz="2000" b="0" i="0" dirty="0">
              <a:effectLst/>
              <a:latin typeface="Arimo" panose="020B0604020202020204" charset="0"/>
              <a:ea typeface="Arimo" panose="020B0604020202020204" charset="0"/>
              <a:cs typeface="Arimo" panose="020B0604020202020204" charset="0"/>
            </a:endParaRPr>
          </a:p>
          <a:p>
            <a:pPr rtl="0" fontAlgn="base">
              <a:lnSpc>
                <a:spcPct val="90000"/>
              </a:lnSpc>
              <a:buClr>
                <a:schemeClr val="tx1"/>
              </a:buClr>
            </a:pPr>
            <a:r>
              <a:rPr lang="en-US" sz="2000" b="0" i="0" dirty="0">
                <a:effectLst/>
                <a:latin typeface="Arimo" panose="020B0604020202020204" charset="0"/>
                <a:ea typeface="Arimo" panose="020B0604020202020204" charset="0"/>
                <a:cs typeface="Arimo" panose="020B0604020202020204" charset="0"/>
              </a:rPr>
              <a:t>Ontario Dietitians in Public Health provides resources on ways to create supportive food environment and information for parents/caregivers.  To find out more visit: </a:t>
            </a:r>
            <a:r>
              <a:rPr lang="en-US" sz="2000" b="0" i="0" u="sng" strike="noStrike" dirty="0">
                <a:effectLst/>
                <a:latin typeface="Arimo" panose="020B0604020202020204" charset="0"/>
                <a:ea typeface="Arimo" panose="020B0604020202020204" charset="0"/>
                <a:cs typeface="Arimo" panose="020B0604020202020204" charset="0"/>
                <a:hlinkClick r:id="rId6"/>
              </a:rPr>
              <a:t>School Nutrition Resources (odph.ca)</a:t>
            </a:r>
            <a:r>
              <a:rPr lang="en-US" sz="2000" b="0" i="0" dirty="0">
                <a:effectLst/>
                <a:latin typeface="Arimo" panose="020B0604020202020204" charset="0"/>
                <a:ea typeface="Arimo" panose="020B0604020202020204" charset="0"/>
                <a:cs typeface="Arimo" panose="020B0604020202020204" charset="0"/>
              </a:rPr>
              <a:t>. </a:t>
            </a:r>
          </a:p>
          <a:p>
            <a:pPr>
              <a:lnSpc>
                <a:spcPct val="90000"/>
              </a:lnSpc>
            </a:pPr>
            <a:endParaRPr lang="en-US" sz="1700" dirty="0"/>
          </a:p>
        </p:txBody>
      </p:sp>
      <p:pic>
        <p:nvPicPr>
          <p:cNvPr id="5" name="Picture 4" descr="Assorted vegetables and fruits">
            <a:extLst>
              <a:ext uri="{FF2B5EF4-FFF2-40B4-BE49-F238E27FC236}">
                <a16:creationId xmlns:a16="http://schemas.microsoft.com/office/drawing/2014/main" id="{2B033580-8B2E-BBDC-6036-0BA882D2C714}"/>
              </a:ext>
            </a:extLst>
          </p:cNvPr>
          <p:cNvPicPr>
            <a:picLocks noChangeAspect="1"/>
          </p:cNvPicPr>
          <p:nvPr/>
        </p:nvPicPr>
        <p:blipFill>
          <a:blip r:embed="rId7"/>
          <a:srcRect l="26350" r="14250"/>
          <a:stretch/>
        </p:blipFill>
        <p:spPr>
          <a:xfrm>
            <a:off x="9981903" y="1"/>
            <a:ext cx="8316334" cy="10287000"/>
          </a:xfrm>
          <a:prstGeom prst="rect">
            <a:avLst/>
          </a:prstGeom>
        </p:spPr>
      </p:pic>
    </p:spTree>
    <p:extLst>
      <p:ext uri="{BB962C8B-B14F-4D97-AF65-F5344CB8AC3E}">
        <p14:creationId xmlns:p14="http://schemas.microsoft.com/office/powerpoint/2010/main" val="196451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B505E-8E9E-42A1-61E4-A5F15D720916}"/>
              </a:ext>
            </a:extLst>
          </p:cNvPr>
          <p:cNvSpPr>
            <a:spLocks noGrp="1"/>
          </p:cNvSpPr>
          <p:nvPr>
            <p:ph type="title"/>
          </p:nvPr>
        </p:nvSpPr>
        <p:spPr>
          <a:xfrm>
            <a:off x="4572000" y="800100"/>
            <a:ext cx="8229600" cy="1143000"/>
          </a:xfrm>
        </p:spPr>
        <p:txBody>
          <a:bodyPr>
            <a:normAutofit/>
          </a:bodyPr>
          <a:lstStyle/>
          <a:p>
            <a:r>
              <a:rPr lang="en-US" sz="5400">
                <a:latin typeface="Arimo Bold" panose="020B0604020202020204" charset="0"/>
                <a:ea typeface="Arimo Bold" panose="020B0604020202020204" charset="0"/>
                <a:cs typeface="Arimo Bold" panose="020B0604020202020204" charset="0"/>
              </a:rPr>
              <a:t>Reach out for support</a:t>
            </a:r>
            <a:endParaRPr lang="en-US" sz="5400" dirty="0">
              <a:latin typeface="Arimo Bold" panose="020B0604020202020204" charset="0"/>
              <a:ea typeface="Arimo Bold" panose="020B0604020202020204" charset="0"/>
              <a:cs typeface="Arimo Bold" panose="020B0604020202020204" charset="0"/>
            </a:endParaRPr>
          </a:p>
        </p:txBody>
      </p:sp>
      <p:sp>
        <p:nvSpPr>
          <p:cNvPr id="3" name="Content Placeholder 2">
            <a:extLst>
              <a:ext uri="{FF2B5EF4-FFF2-40B4-BE49-F238E27FC236}">
                <a16:creationId xmlns:a16="http://schemas.microsoft.com/office/drawing/2014/main" id="{FA739551-438C-2BFF-6070-B0C7ABDBEBB0}"/>
              </a:ext>
            </a:extLst>
          </p:cNvPr>
          <p:cNvSpPr>
            <a:spLocks noGrp="1"/>
          </p:cNvSpPr>
          <p:nvPr>
            <p:ph idx="1"/>
          </p:nvPr>
        </p:nvSpPr>
        <p:spPr>
          <a:xfrm>
            <a:off x="1905000" y="2628900"/>
            <a:ext cx="14630400" cy="4525963"/>
          </a:xfrm>
        </p:spPr>
        <p:txBody>
          <a:bodyPr>
            <a:normAutofit/>
          </a:bodyPr>
          <a:lstStyle/>
          <a:p>
            <a:pPr rtl="0" fontAlgn="base">
              <a:spcBef>
                <a:spcPts val="0"/>
              </a:spcBef>
              <a:spcAft>
                <a:spcPts val="0"/>
              </a:spcAft>
              <a:buFont typeface="Arial" panose="020B0604020202020204" pitchFamily="34" charset="0"/>
              <a:buChar char="•"/>
            </a:pPr>
            <a:r>
              <a:rPr lang="en-US" b="0" i="0" u="none" strike="noStrike" dirty="0">
                <a:solidFill>
                  <a:srgbClr val="434343"/>
                </a:solidFill>
                <a:effectLst/>
                <a:latin typeface="Arimo" panose="020B0604020202020204" charset="0"/>
                <a:ea typeface="Arimo" panose="020B0604020202020204" charset="0"/>
                <a:cs typeface="Arimo" panose="020B0604020202020204" charset="0"/>
              </a:rPr>
              <a:t>Connect with your SNP lead agency</a:t>
            </a:r>
          </a:p>
          <a:p>
            <a:pPr rtl="0" fontAlgn="base">
              <a:spcBef>
                <a:spcPts val="0"/>
              </a:spcBef>
              <a:spcAft>
                <a:spcPts val="0"/>
              </a:spcAft>
              <a:buFont typeface="Arial" panose="020B0604020202020204" pitchFamily="34" charset="0"/>
              <a:buChar char="•"/>
            </a:pPr>
            <a:r>
              <a:rPr lang="en-US" b="0" i="0" u="none" strike="noStrike" dirty="0">
                <a:solidFill>
                  <a:srgbClr val="434343"/>
                </a:solidFill>
                <a:effectLst/>
                <a:latin typeface="Arimo" panose="020B0604020202020204" charset="0"/>
                <a:ea typeface="Arimo" panose="020B0604020202020204" charset="0"/>
                <a:cs typeface="Arimo" panose="020B0604020202020204" charset="0"/>
              </a:rPr>
              <a:t>Reach out directly to your local health unit’s RD</a:t>
            </a:r>
          </a:p>
          <a:p>
            <a:r>
              <a:rPr lang="en-US" b="0" i="0" u="none" strike="noStrike" dirty="0">
                <a:solidFill>
                  <a:srgbClr val="434343"/>
                </a:solidFill>
                <a:effectLst/>
                <a:latin typeface="Arimo" panose="020B0604020202020204" charset="0"/>
                <a:ea typeface="Arimo" panose="020B0604020202020204" charset="0"/>
                <a:cs typeface="Arimo" panose="020B0604020202020204" charset="0"/>
              </a:rPr>
              <a:t>Find your local health unit at: </a:t>
            </a:r>
            <a:r>
              <a:rPr lang="en-US" dirty="0">
                <a:latin typeface="Arimo" panose="020B0604020202020204" charset="0"/>
                <a:ea typeface="Arimo" panose="020B0604020202020204" charset="0"/>
                <a:cs typeface="Arimo" panose="020B0604020202020204" charset="0"/>
                <a:hlinkClick r:id="rId2"/>
              </a:rPr>
              <a:t>Health Services Locator Map | Public Health Ontario</a:t>
            </a:r>
            <a:endParaRPr lang="en-US"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22196247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48E9C8-13D1-1B13-E12A-2E33DF868039}"/>
              </a:ext>
            </a:extLst>
          </p:cNvPr>
          <p:cNvSpPr>
            <a:spLocks noGrp="1"/>
          </p:cNvSpPr>
          <p:nvPr>
            <p:ph type="title"/>
          </p:nvPr>
        </p:nvSpPr>
        <p:spPr>
          <a:xfrm>
            <a:off x="457200" y="274638"/>
            <a:ext cx="13868400" cy="1211262"/>
          </a:xfrm>
        </p:spPr>
        <p:txBody>
          <a:bodyPr>
            <a:normAutofit/>
          </a:bodyPr>
          <a:lstStyle/>
          <a:p>
            <a:r>
              <a:rPr lang="en-US" sz="5400" dirty="0">
                <a:latin typeface="Arimo Bold" panose="020B0604020202020204" charset="0"/>
                <a:ea typeface="Arimo Bold" panose="020B0604020202020204" charset="0"/>
                <a:cs typeface="Arimo Bold" panose="020B0604020202020204" charset="0"/>
              </a:rPr>
              <a:t>References</a:t>
            </a:r>
          </a:p>
        </p:txBody>
      </p:sp>
      <p:sp>
        <p:nvSpPr>
          <p:cNvPr id="4" name="Content Placeholder 3">
            <a:extLst>
              <a:ext uri="{FF2B5EF4-FFF2-40B4-BE49-F238E27FC236}">
                <a16:creationId xmlns:a16="http://schemas.microsoft.com/office/drawing/2014/main" id="{8AE58A5F-E367-9AE4-A786-B1D849B73471}"/>
              </a:ext>
            </a:extLst>
          </p:cNvPr>
          <p:cNvSpPr>
            <a:spLocks noGrp="1"/>
          </p:cNvSpPr>
          <p:nvPr>
            <p:ph idx="1"/>
          </p:nvPr>
        </p:nvSpPr>
        <p:spPr>
          <a:xfrm>
            <a:off x="533400" y="1600201"/>
            <a:ext cx="15544800" cy="4457700"/>
          </a:xfrm>
        </p:spPr>
        <p:txBody>
          <a:bodyPr>
            <a:normAutofit/>
          </a:bodyPr>
          <a:lstStyle/>
          <a:p>
            <a:pPr marL="0" indent="0">
              <a:buNone/>
            </a:pPr>
            <a:endParaRPr lang="en-US" sz="2400" dirty="0">
              <a:latin typeface="Arimo" panose="020B0604020202020204" charset="0"/>
              <a:ea typeface="Arimo" panose="020B0604020202020204" charset="0"/>
              <a:cs typeface="Arimo" panose="020B0604020202020204" charset="0"/>
            </a:endParaRPr>
          </a:p>
          <a:p>
            <a:pPr marL="457200" indent="-457200">
              <a:buFont typeface="+mj-lt"/>
              <a:buAutoNum type="arabicPeriod"/>
            </a:pPr>
            <a:r>
              <a:rPr lang="en-US" sz="2400" dirty="0">
                <a:latin typeface="Arimo" panose="020B0604020202020204" charset="0"/>
                <a:ea typeface="Arimo" panose="020B0604020202020204" charset="0"/>
                <a:cs typeface="Arimo" panose="020B0604020202020204" charset="0"/>
              </a:rPr>
              <a:t>Statics Canada. Profile Table: 2021 Census of Population- Ontario [Province]. Available from: </a:t>
            </a:r>
            <a:r>
              <a:rPr lang="en-US" sz="2400" dirty="0">
                <a:latin typeface="Arimo" panose="020B0604020202020204" charset="0"/>
                <a:ea typeface="Arimo" panose="020B0604020202020204" charset="0"/>
                <a:cs typeface="Arimo" panose="020B0604020202020204" charset="0"/>
                <a:hlinkClick r:id="rId2"/>
              </a:rPr>
              <a:t>Profile table, Census Profile, 2021 Census of Population - Ontario [Province] (statcan.gc.ca)</a:t>
            </a:r>
            <a:endParaRPr lang="en-US" sz="2400" dirty="0">
              <a:latin typeface="Arimo" panose="020B0604020202020204" charset="0"/>
              <a:ea typeface="Arimo" panose="020B0604020202020204" charset="0"/>
              <a:cs typeface="Arimo" panose="020B0604020202020204" charset="0"/>
            </a:endParaRPr>
          </a:p>
          <a:p>
            <a:pPr marL="514350" indent="-514350">
              <a:buFont typeface="+mj-lt"/>
              <a:buAutoNum type="arabicPeriod"/>
            </a:pPr>
            <a:r>
              <a:rPr lang="en-US" sz="2400" dirty="0">
                <a:latin typeface="Arimo" panose="020B0604020202020204" charset="0"/>
                <a:ea typeface="Arimo" panose="020B0604020202020204" charset="0"/>
                <a:cs typeface="Arimo" panose="020B0604020202020204" charset="0"/>
              </a:rPr>
              <a:t>Ministry of Employment and Social Development. Government of Canada: National School Food Policy [Internet]. 2024. Available from: </a:t>
            </a:r>
            <a:r>
              <a:rPr lang="en-US" sz="2400" dirty="0">
                <a:solidFill>
                  <a:srgbClr val="0000FF"/>
                </a:solidFill>
                <a:latin typeface="Arimo" panose="020B0604020202020204" charset="0"/>
                <a:ea typeface="Arimo" panose="020B0604020202020204" charset="0"/>
                <a:cs typeface="Arimo" panose="020B0604020202020204" charset="0"/>
                <a:hlinkClick r:id="rId3">
                  <a:extLst>
                    <a:ext uri="{A12FA001-AC4F-418D-AE19-62706E023703}">
                      <ahyp:hlinkClr xmlns:ahyp="http://schemas.microsoft.com/office/drawing/2018/hyperlinkcolor" val="tx"/>
                    </a:ext>
                  </a:extLst>
                </a:hlinkClick>
              </a:rPr>
              <a:t>National School Food Policy - Canada.ca</a:t>
            </a:r>
            <a:endParaRPr lang="en-US" sz="2400" dirty="0">
              <a:solidFill>
                <a:srgbClr val="0000FF"/>
              </a:solidFill>
              <a:latin typeface="Arimo" panose="020B0604020202020204" charset="0"/>
              <a:ea typeface="Arimo" panose="020B0604020202020204" charset="0"/>
              <a:cs typeface="Arimo" panose="020B0604020202020204" charset="0"/>
            </a:endParaRPr>
          </a:p>
          <a:p>
            <a:pPr marL="514350" indent="-514350">
              <a:buFont typeface="+mj-lt"/>
              <a:buAutoNum type="arabicPeriod"/>
            </a:pPr>
            <a:r>
              <a:rPr lang="en-US" sz="2400" dirty="0">
                <a:latin typeface="Arimo" panose="020B0604020202020204" charset="0"/>
                <a:ea typeface="Arimo" panose="020B0604020202020204" charset="0"/>
                <a:cs typeface="Arimo" panose="020B0604020202020204" charset="0"/>
              </a:rPr>
              <a:t>Ministry of Health and Long-Term Care. Ontario public health standards: requirements for programs, services, and accountability, 2018. Toronto, ON: Queen's Printer for Ontario; 2018. Available from: </a:t>
            </a:r>
            <a:r>
              <a:rPr lang="en-US" sz="2400" dirty="0">
                <a:latin typeface="Arimo" panose="020B0604020202020204" charset="0"/>
                <a:ea typeface="Arimo" panose="020B0604020202020204" charset="0"/>
                <a:cs typeface="Arimo" panose="020B0604020202020204" charset="0"/>
                <a:hlinkClick r:id="rId4"/>
              </a:rPr>
              <a:t>Health Equity Guideline, 2018 (ontario.ca)</a:t>
            </a:r>
            <a:endParaRPr lang="en-US" sz="2400" dirty="0">
              <a:latin typeface="Arimo" panose="020B0604020202020204" charset="0"/>
              <a:ea typeface="Arimo" panose="020B0604020202020204" charset="0"/>
              <a:cs typeface="Arimo" panose="020B0604020202020204" charset="0"/>
            </a:endParaRPr>
          </a:p>
          <a:p>
            <a:pPr marL="514350" indent="-514350">
              <a:buFont typeface="+mj-lt"/>
              <a:buAutoNum type="arabicPeriod"/>
            </a:pPr>
            <a:r>
              <a:rPr lang="en-US" sz="2400" dirty="0">
                <a:latin typeface="Arimo" panose="020B0604020202020204" charset="0"/>
                <a:ea typeface="Arimo" panose="020B0604020202020204" charset="0"/>
                <a:cs typeface="Arimo" panose="020B0604020202020204" charset="0"/>
              </a:rPr>
              <a:t>Government of Canada. Canada’s Food Guide: </a:t>
            </a:r>
            <a:r>
              <a:rPr lang="en-US" sz="2400" i="0" dirty="0">
                <a:effectLst/>
                <a:latin typeface="Arimo" panose="020B0604020202020204" charset="0"/>
                <a:ea typeface="Arimo" panose="020B0604020202020204" charset="0"/>
                <a:cs typeface="Arimo" panose="020B0604020202020204" charset="0"/>
              </a:rPr>
              <a:t>Cultures, food traditions and healthy eating [Internet]. 2020. Available from: </a:t>
            </a:r>
            <a:r>
              <a:rPr lang="en-US" sz="2400" dirty="0">
                <a:latin typeface="Arimo" panose="020B0604020202020204" charset="0"/>
                <a:ea typeface="Arimo" panose="020B0604020202020204" charset="0"/>
                <a:cs typeface="Arimo" panose="020B0604020202020204" charset="0"/>
                <a:hlinkClick r:id="rId5"/>
              </a:rPr>
              <a:t>Cultures, food traditions and healthy eating - Canada's Food Guide</a:t>
            </a:r>
            <a:r>
              <a:rPr lang="en-US" sz="2400" dirty="0">
                <a:latin typeface="Arimo" panose="020B0604020202020204" charset="0"/>
                <a:ea typeface="Arimo" panose="020B0604020202020204" charset="0"/>
                <a:cs typeface="Arimo" panose="020B0604020202020204" charset="0"/>
              </a:rPr>
              <a:t>.</a:t>
            </a:r>
            <a:endParaRPr lang="en-US" sz="2400" i="0" dirty="0">
              <a:effectLst/>
              <a:latin typeface="Arimo" panose="020B0604020202020204" charset="0"/>
              <a:ea typeface="Arimo" panose="020B0604020202020204" charset="0"/>
              <a:cs typeface="Arimo" panose="020B0604020202020204" charset="0"/>
            </a:endParaRPr>
          </a:p>
          <a:p>
            <a:pPr marL="514350" indent="-514350">
              <a:buFont typeface="+mj-lt"/>
              <a:buAutoNum type="arabicPeriod"/>
            </a:pPr>
            <a:endParaRPr lang="en-US" sz="2400" dirty="0">
              <a:latin typeface="Arimo" panose="020B0604020202020204" charset="0"/>
              <a:ea typeface="Arimo" panose="020B0604020202020204" charset="0"/>
              <a:cs typeface="Arimo" panose="020B0604020202020204" charset="0"/>
            </a:endParaRPr>
          </a:p>
          <a:p>
            <a:pPr marL="514350" indent="-514350">
              <a:buFont typeface="+mj-lt"/>
              <a:buAutoNum type="arabicPeriod"/>
            </a:pPr>
            <a:endParaRPr lang="en-US" sz="2400" dirty="0">
              <a:latin typeface="Arimo" panose="020B0604020202020204" charset="0"/>
              <a:ea typeface="Arimo" panose="020B0604020202020204" charset="0"/>
              <a:cs typeface="Arimo" panose="020B060402020202020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82619" y="890929"/>
            <a:ext cx="15322762" cy="8229600"/>
          </a:xfrm>
          <a:custGeom>
            <a:avLst/>
            <a:gdLst/>
            <a:ahLst/>
            <a:cxnLst/>
            <a:rect l="l" t="t" r="r" b="b"/>
            <a:pathLst>
              <a:path w="15322762" h="8229600">
                <a:moveTo>
                  <a:pt x="0" y="0"/>
                </a:moveTo>
                <a:lnTo>
                  <a:pt x="15322762" y="0"/>
                </a:lnTo>
                <a:lnTo>
                  <a:pt x="15322762" y="8229600"/>
                </a:lnTo>
                <a:lnTo>
                  <a:pt x="0" y="8229600"/>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279424" y="2618572"/>
            <a:ext cx="12223123" cy="1115983"/>
          </a:xfrm>
          <a:prstGeom prst="rect">
            <a:avLst/>
          </a:prstGeom>
        </p:spPr>
        <p:txBody>
          <a:bodyPr lIns="0" tIns="0" rIns="0" bIns="0" rtlCol="0" anchor="t">
            <a:spAutoFit/>
          </a:bodyPr>
          <a:lstStyle/>
          <a:p>
            <a:pPr algn="ctr">
              <a:lnSpc>
                <a:spcPts val="9063"/>
              </a:lnSpc>
            </a:pPr>
            <a:r>
              <a:rPr lang="en-US" sz="6250" b="1" spc="556">
                <a:solidFill>
                  <a:srgbClr val="2D2119"/>
                </a:solidFill>
                <a:latin typeface="Arimo Bold"/>
                <a:ea typeface="Arimo Bold"/>
                <a:cs typeface="Arimo Bold"/>
                <a:sym typeface="Arimo Bold"/>
              </a:rPr>
              <a:t>THANK YOU</a:t>
            </a:r>
          </a:p>
        </p:txBody>
      </p:sp>
      <p:sp>
        <p:nvSpPr>
          <p:cNvPr id="4" name="TextBox 4"/>
          <p:cNvSpPr txBox="1"/>
          <p:nvPr/>
        </p:nvSpPr>
        <p:spPr>
          <a:xfrm>
            <a:off x="1981200" y="6972300"/>
            <a:ext cx="6400800" cy="1198341"/>
          </a:xfrm>
          <a:prstGeom prst="rect">
            <a:avLst/>
          </a:prstGeom>
        </p:spPr>
        <p:txBody>
          <a:bodyPr wrap="square" lIns="0" tIns="0" rIns="0" bIns="0" rtlCol="0" anchor="t">
            <a:spAutoFit/>
          </a:bodyPr>
          <a:lstStyle/>
          <a:p>
            <a:pPr algn="ctr">
              <a:lnSpc>
                <a:spcPts val="3080"/>
              </a:lnSpc>
              <a:spcBef>
                <a:spcPct val="0"/>
              </a:spcBef>
            </a:pPr>
            <a:r>
              <a:rPr lang="en-US" sz="3600" spc="118" dirty="0">
                <a:solidFill>
                  <a:srgbClr val="2D2119"/>
                </a:solidFill>
                <a:latin typeface="Arimo"/>
                <a:ea typeface="Arimo"/>
                <a:cs typeface="Arimo"/>
                <a:sym typeface="Arimo"/>
              </a:rPr>
              <a:t>Contact:</a:t>
            </a:r>
          </a:p>
          <a:p>
            <a:pPr algn="ctr">
              <a:lnSpc>
                <a:spcPts val="3080"/>
              </a:lnSpc>
              <a:spcBef>
                <a:spcPct val="0"/>
              </a:spcBef>
            </a:pPr>
            <a:endParaRPr lang="en-US" sz="3600" spc="118" dirty="0">
              <a:solidFill>
                <a:srgbClr val="2D2119"/>
              </a:solidFill>
              <a:latin typeface="Arimo"/>
              <a:ea typeface="Arimo"/>
              <a:cs typeface="Arimo"/>
              <a:sym typeface="Arimo"/>
            </a:endParaRPr>
          </a:p>
          <a:p>
            <a:pPr algn="ctr">
              <a:lnSpc>
                <a:spcPts val="3080"/>
              </a:lnSpc>
              <a:spcBef>
                <a:spcPct val="0"/>
              </a:spcBef>
            </a:pPr>
            <a:r>
              <a:rPr lang="en-US" sz="3600" spc="118" dirty="0">
                <a:solidFill>
                  <a:srgbClr val="2D2119"/>
                </a:solidFill>
                <a:latin typeface="Arimo"/>
                <a:ea typeface="Arimo"/>
                <a:cs typeface="Arimo"/>
                <a:sym typeface="Arimo"/>
              </a:rPr>
              <a:t> jennellea@chatham-kent.ca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4505583"/>
            <a:ext cx="16230600" cy="4752717"/>
            <a:chOff x="0" y="0"/>
            <a:chExt cx="21640800" cy="6336956"/>
          </a:xfrm>
        </p:grpSpPr>
        <p:pic>
          <p:nvPicPr>
            <p:cNvPr id="3" name="Picture 3"/>
            <p:cNvPicPr>
              <a:picLocks noChangeAspect="1"/>
            </p:cNvPicPr>
            <p:nvPr/>
          </p:nvPicPr>
          <p:blipFill>
            <a:blip r:embed="rId2"/>
            <a:srcRect t="28038" b="28038"/>
            <a:stretch>
              <a:fillRect/>
            </a:stretch>
          </p:blipFill>
          <p:spPr>
            <a:xfrm>
              <a:off x="0" y="0"/>
              <a:ext cx="21640800" cy="6336956"/>
            </a:xfrm>
            <a:prstGeom prst="rect">
              <a:avLst/>
            </a:prstGeom>
          </p:spPr>
        </p:pic>
      </p:grpSp>
      <p:grpSp>
        <p:nvGrpSpPr>
          <p:cNvPr id="4" name="Group 4"/>
          <p:cNvGrpSpPr/>
          <p:nvPr/>
        </p:nvGrpSpPr>
        <p:grpSpPr>
          <a:xfrm>
            <a:off x="1028700" y="478131"/>
            <a:ext cx="16230600" cy="3718076"/>
            <a:chOff x="0" y="0"/>
            <a:chExt cx="5920967" cy="1356364"/>
          </a:xfrm>
        </p:grpSpPr>
        <p:sp>
          <p:nvSpPr>
            <p:cNvPr id="5" name="Freeform 5"/>
            <p:cNvSpPr/>
            <p:nvPr/>
          </p:nvSpPr>
          <p:spPr>
            <a:xfrm>
              <a:off x="0" y="0"/>
              <a:ext cx="5920967" cy="1356364"/>
            </a:xfrm>
            <a:custGeom>
              <a:avLst/>
              <a:gdLst/>
              <a:ahLst/>
              <a:cxnLst/>
              <a:rect l="l" t="t" r="r" b="b"/>
              <a:pathLst>
                <a:path w="5920967" h="1356364">
                  <a:moveTo>
                    <a:pt x="0" y="0"/>
                  </a:moveTo>
                  <a:lnTo>
                    <a:pt x="5920967" y="0"/>
                  </a:lnTo>
                  <a:lnTo>
                    <a:pt x="5920967" y="1356364"/>
                  </a:lnTo>
                  <a:lnTo>
                    <a:pt x="0" y="1356364"/>
                  </a:lnTo>
                  <a:close/>
                </a:path>
              </a:pathLst>
            </a:custGeom>
            <a:solidFill>
              <a:srgbClr val="9CB0AA">
                <a:alpha val="83922"/>
              </a:srgbClr>
            </a:solidFill>
          </p:spPr>
          <p:txBody>
            <a:bodyPr/>
            <a:lstStyle/>
            <a:p>
              <a:endParaRPr lang="en-US"/>
            </a:p>
          </p:txBody>
        </p:sp>
      </p:grpSp>
      <p:sp>
        <p:nvSpPr>
          <p:cNvPr id="6" name="TextBox 6"/>
          <p:cNvSpPr txBox="1"/>
          <p:nvPr/>
        </p:nvSpPr>
        <p:spPr>
          <a:xfrm>
            <a:off x="5260867" y="1340219"/>
            <a:ext cx="11552552" cy="996950"/>
          </a:xfrm>
          <a:prstGeom prst="rect">
            <a:avLst/>
          </a:prstGeom>
        </p:spPr>
        <p:txBody>
          <a:bodyPr lIns="0" tIns="0" rIns="0" bIns="0" rtlCol="0" anchor="t">
            <a:spAutoFit/>
          </a:bodyPr>
          <a:lstStyle/>
          <a:p>
            <a:pPr algn="r">
              <a:lnSpc>
                <a:spcPts val="7974"/>
              </a:lnSpc>
            </a:pPr>
            <a:r>
              <a:rPr lang="en-US" sz="5499" b="1" spc="489">
                <a:solidFill>
                  <a:srgbClr val="2D2119"/>
                </a:solidFill>
                <a:latin typeface="Arimo Bold"/>
                <a:ea typeface="Arimo Bold"/>
                <a:cs typeface="Arimo Bold"/>
                <a:sym typeface="Arimo Bold"/>
              </a:rPr>
              <a:t>Introduction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399730" y="0"/>
            <a:ext cx="5888270" cy="10287000"/>
            <a:chOff x="0" y="0"/>
            <a:chExt cx="7851027" cy="13716000"/>
          </a:xfrm>
        </p:grpSpPr>
        <p:pic>
          <p:nvPicPr>
            <p:cNvPr id="3" name="Picture 3"/>
            <p:cNvPicPr>
              <a:picLocks noChangeAspect="1"/>
            </p:cNvPicPr>
            <p:nvPr/>
          </p:nvPicPr>
          <p:blipFill>
            <a:blip r:embed="rId2"/>
            <a:srcRect l="14210" r="47581"/>
            <a:stretch>
              <a:fillRect/>
            </a:stretch>
          </p:blipFill>
          <p:spPr>
            <a:xfrm>
              <a:off x="0" y="0"/>
              <a:ext cx="7851027" cy="13716000"/>
            </a:xfrm>
            <a:prstGeom prst="rect">
              <a:avLst/>
            </a:prstGeom>
          </p:spPr>
        </p:pic>
      </p:grpSp>
      <p:grpSp>
        <p:nvGrpSpPr>
          <p:cNvPr id="4" name="Group 4"/>
          <p:cNvGrpSpPr/>
          <p:nvPr/>
        </p:nvGrpSpPr>
        <p:grpSpPr>
          <a:xfrm>
            <a:off x="0" y="2306451"/>
            <a:ext cx="3032694" cy="3108554"/>
            <a:chOff x="0" y="0"/>
            <a:chExt cx="4043591" cy="4144738"/>
          </a:xfrm>
        </p:grpSpPr>
        <p:pic>
          <p:nvPicPr>
            <p:cNvPr id="5" name="Picture 5"/>
            <p:cNvPicPr>
              <a:picLocks noChangeAspect="1"/>
            </p:cNvPicPr>
            <p:nvPr/>
          </p:nvPicPr>
          <p:blipFill>
            <a:blip r:embed="rId3"/>
            <a:srcRect l="17561" r="17561"/>
            <a:stretch>
              <a:fillRect/>
            </a:stretch>
          </p:blipFill>
          <p:spPr>
            <a:xfrm>
              <a:off x="0" y="0"/>
              <a:ext cx="4043591" cy="4144738"/>
            </a:xfrm>
            <a:prstGeom prst="rect">
              <a:avLst/>
            </a:prstGeom>
          </p:spPr>
        </p:pic>
      </p:grpSp>
      <p:grpSp>
        <p:nvGrpSpPr>
          <p:cNvPr id="6" name="Group 6"/>
          <p:cNvGrpSpPr/>
          <p:nvPr/>
        </p:nvGrpSpPr>
        <p:grpSpPr>
          <a:xfrm>
            <a:off x="3795740" y="2306451"/>
            <a:ext cx="3032694" cy="3108554"/>
            <a:chOff x="0" y="0"/>
            <a:chExt cx="4043591" cy="4144738"/>
          </a:xfrm>
        </p:grpSpPr>
        <p:pic>
          <p:nvPicPr>
            <p:cNvPr id="7" name="Picture 7"/>
            <p:cNvPicPr>
              <a:picLocks noChangeAspect="1"/>
            </p:cNvPicPr>
            <p:nvPr/>
          </p:nvPicPr>
          <p:blipFill>
            <a:blip r:embed="rId4"/>
            <a:srcRect t="11561" b="11561"/>
            <a:stretch>
              <a:fillRect/>
            </a:stretch>
          </p:blipFill>
          <p:spPr>
            <a:xfrm>
              <a:off x="0" y="0"/>
              <a:ext cx="4043591" cy="4144738"/>
            </a:xfrm>
            <a:prstGeom prst="rect">
              <a:avLst/>
            </a:prstGeom>
          </p:spPr>
        </p:pic>
      </p:grpSp>
      <p:sp>
        <p:nvSpPr>
          <p:cNvPr id="8" name="TextBox 8"/>
          <p:cNvSpPr txBox="1"/>
          <p:nvPr/>
        </p:nvSpPr>
        <p:spPr>
          <a:xfrm>
            <a:off x="1764220" y="6377927"/>
            <a:ext cx="8954697" cy="1544320"/>
          </a:xfrm>
          <a:prstGeom prst="rect">
            <a:avLst/>
          </a:prstGeom>
        </p:spPr>
        <p:txBody>
          <a:bodyPr lIns="0" tIns="0" rIns="0" bIns="0" rtlCol="0" anchor="t">
            <a:spAutoFit/>
          </a:bodyPr>
          <a:lstStyle/>
          <a:p>
            <a:pPr marL="626107" lvl="1" indent="-313054" algn="l">
              <a:lnSpc>
                <a:spcPts val="4059"/>
              </a:lnSpc>
              <a:buFont typeface="Arial"/>
              <a:buChar char="•"/>
            </a:pPr>
            <a:r>
              <a:rPr lang="en-US" sz="2899" spc="156">
                <a:solidFill>
                  <a:srgbClr val="2D2119"/>
                </a:solidFill>
                <a:latin typeface="Arimo"/>
                <a:ea typeface="Arimo"/>
                <a:cs typeface="Arimo"/>
                <a:sym typeface="Arimo"/>
              </a:rPr>
              <a:t>Who were you with?</a:t>
            </a:r>
          </a:p>
          <a:p>
            <a:pPr marL="626107" lvl="1" indent="-313054" algn="l">
              <a:lnSpc>
                <a:spcPts val="4059"/>
              </a:lnSpc>
              <a:buFont typeface="Arial"/>
              <a:buChar char="•"/>
            </a:pPr>
            <a:r>
              <a:rPr lang="en-US" sz="2899" spc="156">
                <a:solidFill>
                  <a:srgbClr val="2D2119"/>
                </a:solidFill>
                <a:latin typeface="Arimo"/>
                <a:ea typeface="Arimo"/>
                <a:cs typeface="Arimo"/>
                <a:sym typeface="Arimo"/>
              </a:rPr>
              <a:t>What emotions does it bring back for you?</a:t>
            </a:r>
          </a:p>
          <a:p>
            <a:pPr marL="647697" lvl="1" indent="-323848" algn="l">
              <a:lnSpc>
                <a:spcPts val="4199"/>
              </a:lnSpc>
              <a:buFont typeface="Arial"/>
              <a:buChar char="•"/>
            </a:pPr>
            <a:r>
              <a:rPr lang="en-US" sz="2999" spc="161">
                <a:solidFill>
                  <a:srgbClr val="2D2119"/>
                </a:solidFill>
                <a:latin typeface="Arimo"/>
                <a:ea typeface="Arimo"/>
                <a:cs typeface="Arimo"/>
                <a:sym typeface="Arimo"/>
              </a:rPr>
              <a:t>Can you remember what you were eating?</a:t>
            </a:r>
          </a:p>
        </p:txBody>
      </p:sp>
      <p:sp>
        <p:nvSpPr>
          <p:cNvPr id="9" name="TextBox 9"/>
          <p:cNvSpPr txBox="1"/>
          <p:nvPr/>
        </p:nvSpPr>
        <p:spPr>
          <a:xfrm>
            <a:off x="796672" y="409935"/>
            <a:ext cx="10889794" cy="1367791"/>
          </a:xfrm>
          <a:prstGeom prst="rect">
            <a:avLst/>
          </a:prstGeom>
        </p:spPr>
        <p:txBody>
          <a:bodyPr lIns="0" tIns="0" rIns="0" bIns="0" rtlCol="0" anchor="t">
            <a:spAutoFit/>
          </a:bodyPr>
          <a:lstStyle/>
          <a:p>
            <a:pPr algn="ctr">
              <a:lnSpc>
                <a:spcPts val="5459"/>
              </a:lnSpc>
            </a:pPr>
            <a:r>
              <a:rPr lang="en-US" sz="3899" spc="210" dirty="0">
                <a:solidFill>
                  <a:srgbClr val="2D2119"/>
                </a:solidFill>
                <a:latin typeface="Arimo"/>
                <a:ea typeface="Arimo"/>
                <a:cs typeface="Arimo"/>
                <a:sym typeface="Arimo"/>
              </a:rPr>
              <a:t>What is one of your earliest childhood memories connected to food?</a:t>
            </a:r>
          </a:p>
        </p:txBody>
      </p:sp>
      <p:grpSp>
        <p:nvGrpSpPr>
          <p:cNvPr id="10" name="Group 10"/>
          <p:cNvGrpSpPr/>
          <p:nvPr/>
        </p:nvGrpSpPr>
        <p:grpSpPr>
          <a:xfrm>
            <a:off x="7590433" y="2306451"/>
            <a:ext cx="3032694" cy="3108554"/>
            <a:chOff x="0" y="0"/>
            <a:chExt cx="4043591" cy="4144738"/>
          </a:xfrm>
        </p:grpSpPr>
        <p:pic>
          <p:nvPicPr>
            <p:cNvPr id="11" name="Picture 11"/>
            <p:cNvPicPr>
              <a:picLocks noChangeAspect="1"/>
            </p:cNvPicPr>
            <p:nvPr/>
          </p:nvPicPr>
          <p:blipFill>
            <a:blip r:embed="rId5"/>
            <a:srcRect l="17561" r="17561"/>
            <a:stretch>
              <a:fillRect/>
            </a:stretch>
          </p:blipFill>
          <p:spPr>
            <a:xfrm>
              <a:off x="0" y="0"/>
              <a:ext cx="4043591" cy="4144738"/>
            </a:xfrm>
            <a:prstGeom prst="rect">
              <a:avLst/>
            </a:prstGeom>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1774190"/>
            <a:ext cx="5588746" cy="6492240"/>
          </a:xfrm>
          <a:custGeom>
            <a:avLst/>
            <a:gdLst/>
            <a:ahLst/>
            <a:cxnLst/>
            <a:rect l="l" t="t" r="r" b="b"/>
            <a:pathLst>
              <a:path w="5588746" h="6492240">
                <a:moveTo>
                  <a:pt x="0" y="0"/>
                </a:moveTo>
                <a:lnTo>
                  <a:pt x="5588746" y="0"/>
                </a:lnTo>
                <a:lnTo>
                  <a:pt x="5588746" y="6492240"/>
                </a:lnTo>
                <a:lnTo>
                  <a:pt x="0" y="6492240"/>
                </a:lnTo>
                <a:lnTo>
                  <a:pt x="0" y="0"/>
                </a:lnTo>
                <a:close/>
              </a:path>
            </a:pathLst>
          </a:custGeom>
          <a:blipFill>
            <a:blip r:embed="rId2"/>
            <a:stretch>
              <a:fillRect l="-61847" r="-67617"/>
            </a:stretch>
          </a:blipFill>
        </p:spPr>
        <p:txBody>
          <a:bodyPr/>
          <a:lstStyle/>
          <a:p>
            <a:endParaRPr lang="en-US"/>
          </a:p>
        </p:txBody>
      </p:sp>
      <p:sp>
        <p:nvSpPr>
          <p:cNvPr id="3" name="TextBox 3"/>
          <p:cNvSpPr txBox="1"/>
          <p:nvPr/>
        </p:nvSpPr>
        <p:spPr>
          <a:xfrm>
            <a:off x="1028700" y="223646"/>
            <a:ext cx="8115300" cy="910506"/>
          </a:xfrm>
          <a:prstGeom prst="rect">
            <a:avLst/>
          </a:prstGeom>
        </p:spPr>
        <p:txBody>
          <a:bodyPr wrap="square" lIns="0" tIns="0" rIns="0" bIns="0" rtlCol="0" anchor="t">
            <a:spAutoFit/>
          </a:bodyPr>
          <a:lstStyle/>
          <a:p>
            <a:pPr algn="ctr">
              <a:lnSpc>
                <a:spcPts val="7139"/>
              </a:lnSpc>
              <a:spcBef>
                <a:spcPct val="0"/>
              </a:spcBef>
            </a:pPr>
            <a:r>
              <a:rPr lang="en-US" sz="5099" b="1" spc="275" dirty="0">
                <a:solidFill>
                  <a:srgbClr val="000000"/>
                </a:solidFill>
                <a:latin typeface="Arimo Bold"/>
                <a:ea typeface="Arimo Bold"/>
                <a:cs typeface="Arimo Bold"/>
                <a:sym typeface="Arimo Bold"/>
              </a:rPr>
              <a:t>Diversity in </a:t>
            </a:r>
            <a:r>
              <a:rPr lang="en-US" sz="6000" b="1" spc="275" dirty="0">
                <a:solidFill>
                  <a:srgbClr val="000000"/>
                </a:solidFill>
                <a:latin typeface="Arimo Bold"/>
                <a:ea typeface="Arimo Bold"/>
                <a:cs typeface="Arimo Bold"/>
                <a:sym typeface="Arimo Bold"/>
              </a:rPr>
              <a:t>Ontario</a:t>
            </a:r>
            <a:r>
              <a:rPr lang="en-US" sz="5099" b="1" spc="275" dirty="0">
                <a:solidFill>
                  <a:srgbClr val="000000"/>
                </a:solidFill>
                <a:latin typeface="Arimo Bold"/>
                <a:ea typeface="Arimo Bold"/>
                <a:cs typeface="Arimo Bold"/>
                <a:sym typeface="Arimo Bold"/>
              </a:rPr>
              <a:t> </a:t>
            </a:r>
          </a:p>
        </p:txBody>
      </p:sp>
      <p:sp>
        <p:nvSpPr>
          <p:cNvPr id="4" name="TextBox 4"/>
          <p:cNvSpPr txBox="1"/>
          <p:nvPr/>
        </p:nvSpPr>
        <p:spPr>
          <a:xfrm>
            <a:off x="7314144" y="1236027"/>
            <a:ext cx="10548470" cy="1562100"/>
          </a:xfrm>
          <a:prstGeom prst="rect">
            <a:avLst/>
          </a:prstGeom>
        </p:spPr>
        <p:txBody>
          <a:bodyPr lIns="0" tIns="0" rIns="0" bIns="0" rtlCol="0" anchor="t">
            <a:spAutoFit/>
          </a:bodyPr>
          <a:lstStyle/>
          <a:p>
            <a:pPr algn="ctr">
              <a:lnSpc>
                <a:spcPts val="4199"/>
              </a:lnSpc>
              <a:spcBef>
                <a:spcPct val="0"/>
              </a:spcBef>
            </a:pPr>
            <a:r>
              <a:rPr lang="en-US" sz="2999" b="1" spc="161" dirty="0">
                <a:solidFill>
                  <a:srgbClr val="000000"/>
                </a:solidFill>
                <a:latin typeface="Arimo Bold"/>
                <a:ea typeface="Arimo Bold"/>
                <a:cs typeface="Arimo Bold"/>
                <a:sym typeface="Arimo Bold"/>
              </a:rPr>
              <a:t>~16% of the total population in Ontario speak a non-official language most often at home</a:t>
            </a:r>
          </a:p>
          <a:p>
            <a:pPr algn="ctr">
              <a:lnSpc>
                <a:spcPts val="4199"/>
              </a:lnSpc>
              <a:spcBef>
                <a:spcPct val="0"/>
              </a:spcBef>
            </a:pPr>
            <a:endParaRPr lang="en-US" sz="2999" b="1" spc="161" dirty="0">
              <a:solidFill>
                <a:srgbClr val="000000"/>
              </a:solidFill>
              <a:latin typeface="Arimo Bold"/>
              <a:ea typeface="Arimo Bold"/>
              <a:cs typeface="Arimo Bold"/>
              <a:sym typeface="Arimo Bold"/>
            </a:endParaRPr>
          </a:p>
        </p:txBody>
      </p:sp>
      <p:sp>
        <p:nvSpPr>
          <p:cNvPr id="5" name="TextBox 5"/>
          <p:cNvSpPr txBox="1"/>
          <p:nvPr/>
        </p:nvSpPr>
        <p:spPr>
          <a:xfrm>
            <a:off x="8320593" y="2950210"/>
            <a:ext cx="8213602" cy="1536065"/>
          </a:xfrm>
          <a:prstGeom prst="rect">
            <a:avLst/>
          </a:prstGeom>
        </p:spPr>
        <p:txBody>
          <a:bodyPr lIns="0" tIns="0" rIns="0" bIns="0" rtlCol="0" anchor="t">
            <a:spAutoFit/>
          </a:bodyPr>
          <a:lstStyle/>
          <a:p>
            <a:pPr algn="ctr">
              <a:lnSpc>
                <a:spcPts val="4059"/>
              </a:lnSpc>
              <a:spcBef>
                <a:spcPct val="0"/>
              </a:spcBef>
            </a:pPr>
            <a:r>
              <a:rPr lang="en-US" sz="2899" b="1" spc="156">
                <a:solidFill>
                  <a:srgbClr val="000000"/>
                </a:solidFill>
                <a:latin typeface="Arimo Bold"/>
                <a:ea typeface="Arimo Bold"/>
                <a:cs typeface="Arimo Bold"/>
                <a:sym typeface="Arimo Bold"/>
              </a:rPr>
              <a:t>~30% of the total population in Ontario identified as immigrants</a:t>
            </a:r>
          </a:p>
          <a:p>
            <a:pPr algn="ctr">
              <a:lnSpc>
                <a:spcPts val="4059"/>
              </a:lnSpc>
              <a:spcBef>
                <a:spcPct val="0"/>
              </a:spcBef>
            </a:pPr>
            <a:endParaRPr lang="en-US" sz="2899" b="1" spc="156">
              <a:solidFill>
                <a:srgbClr val="000000"/>
              </a:solidFill>
              <a:latin typeface="Arimo Bold"/>
              <a:ea typeface="Arimo Bold"/>
              <a:cs typeface="Arimo Bold"/>
              <a:sym typeface="Arimo Bold"/>
            </a:endParaRPr>
          </a:p>
        </p:txBody>
      </p:sp>
      <p:sp>
        <p:nvSpPr>
          <p:cNvPr id="6" name="TextBox 6"/>
          <p:cNvSpPr txBox="1"/>
          <p:nvPr/>
        </p:nvSpPr>
        <p:spPr>
          <a:xfrm>
            <a:off x="8514081" y="5076825"/>
            <a:ext cx="7328944" cy="1536065"/>
          </a:xfrm>
          <a:prstGeom prst="rect">
            <a:avLst/>
          </a:prstGeom>
        </p:spPr>
        <p:txBody>
          <a:bodyPr lIns="0" tIns="0" rIns="0" bIns="0" rtlCol="0" anchor="t">
            <a:spAutoFit/>
          </a:bodyPr>
          <a:lstStyle/>
          <a:p>
            <a:pPr algn="ctr">
              <a:lnSpc>
                <a:spcPts val="4059"/>
              </a:lnSpc>
              <a:spcBef>
                <a:spcPct val="0"/>
              </a:spcBef>
            </a:pPr>
            <a:r>
              <a:rPr lang="en-US" sz="2899" b="1" spc="156">
                <a:solidFill>
                  <a:srgbClr val="000000"/>
                </a:solidFill>
                <a:latin typeface="Arimo Bold"/>
                <a:ea typeface="Arimo Bold"/>
                <a:cs typeface="Arimo Bold"/>
                <a:sym typeface="Arimo Bold"/>
              </a:rPr>
              <a:t>~3% of the total population in Ontario identified as Indigenous</a:t>
            </a:r>
          </a:p>
          <a:p>
            <a:pPr algn="ctr">
              <a:lnSpc>
                <a:spcPts val="4059"/>
              </a:lnSpc>
              <a:spcBef>
                <a:spcPct val="0"/>
              </a:spcBef>
            </a:pPr>
            <a:endParaRPr lang="en-US" sz="2899" b="1" spc="156">
              <a:solidFill>
                <a:srgbClr val="000000"/>
              </a:solidFill>
              <a:latin typeface="Arimo Bold"/>
              <a:ea typeface="Arimo Bold"/>
              <a:cs typeface="Arimo Bold"/>
              <a:sym typeface="Arimo Bold"/>
            </a:endParaRPr>
          </a:p>
        </p:txBody>
      </p:sp>
      <p:sp>
        <p:nvSpPr>
          <p:cNvPr id="7" name="TextBox 7"/>
          <p:cNvSpPr txBox="1"/>
          <p:nvPr/>
        </p:nvSpPr>
        <p:spPr>
          <a:xfrm>
            <a:off x="8113648" y="7207885"/>
            <a:ext cx="8627492" cy="2050415"/>
          </a:xfrm>
          <a:prstGeom prst="rect">
            <a:avLst/>
          </a:prstGeom>
        </p:spPr>
        <p:txBody>
          <a:bodyPr lIns="0" tIns="0" rIns="0" bIns="0" rtlCol="0" anchor="t">
            <a:spAutoFit/>
          </a:bodyPr>
          <a:lstStyle/>
          <a:p>
            <a:pPr algn="ctr">
              <a:lnSpc>
                <a:spcPts val="4059"/>
              </a:lnSpc>
              <a:spcBef>
                <a:spcPct val="0"/>
              </a:spcBef>
            </a:pPr>
            <a:r>
              <a:rPr lang="en-US" sz="2899" b="1" spc="156">
                <a:solidFill>
                  <a:srgbClr val="000000"/>
                </a:solidFill>
                <a:latin typeface="Arimo Bold"/>
                <a:ea typeface="Arimo Bold"/>
                <a:cs typeface="Arimo Bold"/>
                <a:sym typeface="Arimo Bold"/>
              </a:rPr>
              <a:t>~34% of the total population in Ontario identified as a member in a ‘visible minority’ </a:t>
            </a:r>
          </a:p>
          <a:p>
            <a:pPr algn="ctr">
              <a:lnSpc>
                <a:spcPts val="4059"/>
              </a:lnSpc>
              <a:spcBef>
                <a:spcPct val="0"/>
              </a:spcBef>
            </a:pPr>
            <a:endParaRPr lang="en-US" sz="2899" b="1" spc="156">
              <a:solidFill>
                <a:srgbClr val="000000"/>
              </a:solidFill>
              <a:latin typeface="Arimo Bold"/>
              <a:ea typeface="Arimo Bold"/>
              <a:cs typeface="Arimo Bold"/>
              <a:sym typeface="Arimo Bold"/>
            </a:endParaRPr>
          </a:p>
        </p:txBody>
      </p:sp>
      <p:sp>
        <p:nvSpPr>
          <p:cNvPr id="8" name="TextBox 8"/>
          <p:cNvSpPr txBox="1"/>
          <p:nvPr/>
        </p:nvSpPr>
        <p:spPr>
          <a:xfrm>
            <a:off x="-1798510" y="9671877"/>
            <a:ext cx="4473079" cy="368178"/>
          </a:xfrm>
          <a:prstGeom prst="rect">
            <a:avLst/>
          </a:prstGeom>
        </p:spPr>
        <p:txBody>
          <a:bodyPr lIns="0" tIns="0" rIns="0" bIns="0" rtlCol="0" anchor="t">
            <a:spAutoFit/>
          </a:bodyPr>
          <a:lstStyle/>
          <a:p>
            <a:pPr algn="ctr">
              <a:lnSpc>
                <a:spcPts val="3084"/>
              </a:lnSpc>
              <a:spcBef>
                <a:spcPct val="0"/>
              </a:spcBef>
            </a:pPr>
            <a:r>
              <a:rPr lang="en-US" sz="2400" spc="118">
                <a:solidFill>
                  <a:srgbClr val="000000"/>
                </a:solidFill>
                <a:latin typeface="Arimo"/>
                <a:ea typeface="Arimo"/>
                <a:cs typeface="Arimo"/>
                <a:sym typeface="Arimo"/>
              </a:rPr>
              <a:t>[1]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25421" y="678088"/>
            <a:ext cx="14037157" cy="8580212"/>
          </a:xfrm>
          <a:custGeom>
            <a:avLst/>
            <a:gdLst/>
            <a:ahLst/>
            <a:cxnLst/>
            <a:rect l="l" t="t" r="r" b="b"/>
            <a:pathLst>
              <a:path w="14037157" h="8580212">
                <a:moveTo>
                  <a:pt x="0" y="0"/>
                </a:moveTo>
                <a:lnTo>
                  <a:pt x="14037158" y="0"/>
                </a:lnTo>
                <a:lnTo>
                  <a:pt x="14037158" y="8580212"/>
                </a:lnTo>
                <a:lnTo>
                  <a:pt x="0" y="8580212"/>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2348" y="1723671"/>
            <a:ext cx="6276312" cy="7698946"/>
            <a:chOff x="0" y="0"/>
            <a:chExt cx="8368416" cy="10265262"/>
          </a:xfrm>
        </p:grpSpPr>
        <p:pic>
          <p:nvPicPr>
            <p:cNvPr id="3" name="Picture 3"/>
            <p:cNvPicPr>
              <a:picLocks noChangeAspect="1"/>
            </p:cNvPicPr>
            <p:nvPr/>
          </p:nvPicPr>
          <p:blipFill>
            <a:blip r:embed="rId2"/>
            <a:srcRect l="22826" r="22826"/>
            <a:stretch>
              <a:fillRect/>
            </a:stretch>
          </p:blipFill>
          <p:spPr>
            <a:xfrm>
              <a:off x="0" y="0"/>
              <a:ext cx="8368416" cy="10265262"/>
            </a:xfrm>
            <a:prstGeom prst="rect">
              <a:avLst/>
            </a:prstGeom>
          </p:spPr>
        </p:pic>
      </p:grpSp>
      <p:grpSp>
        <p:nvGrpSpPr>
          <p:cNvPr id="4" name="Group 4"/>
          <p:cNvGrpSpPr/>
          <p:nvPr/>
        </p:nvGrpSpPr>
        <p:grpSpPr>
          <a:xfrm>
            <a:off x="4430420" y="338788"/>
            <a:ext cx="14462264" cy="2769765"/>
            <a:chOff x="0" y="0"/>
            <a:chExt cx="5275873" cy="1010418"/>
          </a:xfrm>
        </p:grpSpPr>
        <p:sp>
          <p:nvSpPr>
            <p:cNvPr id="5" name="Freeform 5"/>
            <p:cNvSpPr/>
            <p:nvPr/>
          </p:nvSpPr>
          <p:spPr>
            <a:xfrm>
              <a:off x="0" y="0"/>
              <a:ext cx="5275873" cy="1010418"/>
            </a:xfrm>
            <a:custGeom>
              <a:avLst/>
              <a:gdLst/>
              <a:ahLst/>
              <a:cxnLst/>
              <a:rect l="l" t="t" r="r" b="b"/>
              <a:pathLst>
                <a:path w="5275873" h="1010418">
                  <a:moveTo>
                    <a:pt x="0" y="0"/>
                  </a:moveTo>
                  <a:lnTo>
                    <a:pt x="5275873" y="0"/>
                  </a:lnTo>
                  <a:lnTo>
                    <a:pt x="5275873" y="1010418"/>
                  </a:lnTo>
                  <a:lnTo>
                    <a:pt x="0" y="1010418"/>
                  </a:lnTo>
                  <a:close/>
                </a:path>
              </a:pathLst>
            </a:custGeom>
            <a:solidFill>
              <a:srgbClr val="9CB0AA">
                <a:alpha val="83922"/>
              </a:srgbClr>
            </a:solidFill>
          </p:spPr>
          <p:txBody>
            <a:bodyPr/>
            <a:lstStyle/>
            <a:p>
              <a:endParaRPr lang="en-US"/>
            </a:p>
          </p:txBody>
        </p:sp>
      </p:grpSp>
      <p:sp>
        <p:nvSpPr>
          <p:cNvPr id="6" name="Freeform 6"/>
          <p:cNvSpPr/>
          <p:nvPr/>
        </p:nvSpPr>
        <p:spPr>
          <a:xfrm>
            <a:off x="13001741" y="5939033"/>
            <a:ext cx="4971350" cy="3728513"/>
          </a:xfrm>
          <a:custGeom>
            <a:avLst/>
            <a:gdLst/>
            <a:ahLst/>
            <a:cxnLst/>
            <a:rect l="l" t="t" r="r" b="b"/>
            <a:pathLst>
              <a:path w="4971350" h="3728513">
                <a:moveTo>
                  <a:pt x="0" y="0"/>
                </a:moveTo>
                <a:lnTo>
                  <a:pt x="4971351" y="0"/>
                </a:lnTo>
                <a:lnTo>
                  <a:pt x="4971351" y="3728513"/>
                </a:lnTo>
                <a:lnTo>
                  <a:pt x="0" y="3728513"/>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6997295" y="3660290"/>
            <a:ext cx="10975797" cy="8653508"/>
          </a:xfrm>
          <a:prstGeom prst="rect">
            <a:avLst/>
          </a:prstGeom>
        </p:spPr>
        <p:txBody>
          <a:bodyPr lIns="0" tIns="0" rIns="0" bIns="0" rtlCol="0" anchor="t">
            <a:spAutoFit/>
          </a:bodyPr>
          <a:lstStyle/>
          <a:p>
            <a:pPr marL="1173566" lvl="1" indent="-586783" algn="just">
              <a:lnSpc>
                <a:spcPts val="7609"/>
              </a:lnSpc>
              <a:buFont typeface="Arial"/>
              <a:buChar char="•"/>
            </a:pPr>
            <a:r>
              <a:rPr lang="en-US" sz="5435" b="1" u="sng" spc="293" dirty="0">
                <a:solidFill>
                  <a:srgbClr val="2D2119"/>
                </a:solidFill>
                <a:latin typeface="Arimo"/>
                <a:ea typeface="Arimo"/>
                <a:cs typeface="Arimo"/>
                <a:sym typeface="Arimo"/>
              </a:rPr>
              <a:t>Accessible</a:t>
            </a:r>
          </a:p>
          <a:p>
            <a:pPr marL="1173566" lvl="1" indent="-586783" algn="just">
              <a:lnSpc>
                <a:spcPts val="7609"/>
              </a:lnSpc>
              <a:buFont typeface="Arial"/>
              <a:buChar char="•"/>
            </a:pPr>
            <a:r>
              <a:rPr lang="en-US" sz="5435" b="1" u="sng" spc="293" dirty="0">
                <a:solidFill>
                  <a:srgbClr val="2D2119"/>
                </a:solidFill>
                <a:latin typeface="Arimo"/>
                <a:ea typeface="Arimo"/>
                <a:cs typeface="Arimo"/>
                <a:sym typeface="Arimo"/>
              </a:rPr>
              <a:t>Health Promoting</a:t>
            </a:r>
          </a:p>
          <a:p>
            <a:pPr marL="1173566" lvl="1" indent="-586783" algn="just">
              <a:lnSpc>
                <a:spcPts val="7609"/>
              </a:lnSpc>
              <a:buFont typeface="Arial"/>
              <a:buChar char="•"/>
            </a:pPr>
            <a:r>
              <a:rPr lang="en-US" sz="5435" b="1" u="sng" spc="293" dirty="0">
                <a:solidFill>
                  <a:srgbClr val="2D2119"/>
                </a:solidFill>
                <a:latin typeface="Arimo"/>
                <a:ea typeface="Arimo"/>
                <a:cs typeface="Arimo"/>
                <a:sym typeface="Arimo"/>
              </a:rPr>
              <a:t>Inclusive</a:t>
            </a:r>
          </a:p>
          <a:p>
            <a:pPr marL="1173566" lvl="1" indent="-586783" algn="just">
              <a:lnSpc>
                <a:spcPts val="7609"/>
              </a:lnSpc>
              <a:buFont typeface="Arial"/>
              <a:buChar char="•"/>
            </a:pPr>
            <a:r>
              <a:rPr lang="en-US" sz="5435" b="1" u="sng" spc="293" dirty="0">
                <a:solidFill>
                  <a:srgbClr val="2D2119"/>
                </a:solidFill>
                <a:latin typeface="Arimo"/>
                <a:ea typeface="Arimo"/>
                <a:cs typeface="Arimo"/>
                <a:sym typeface="Arimo"/>
              </a:rPr>
              <a:t>Flexible</a:t>
            </a:r>
          </a:p>
          <a:p>
            <a:pPr marL="1173566" lvl="1" indent="-586783" algn="just">
              <a:lnSpc>
                <a:spcPts val="7609"/>
              </a:lnSpc>
              <a:buFont typeface="Arial"/>
              <a:buChar char="•"/>
            </a:pPr>
            <a:r>
              <a:rPr lang="en-US" sz="5435" spc="293" dirty="0">
                <a:solidFill>
                  <a:srgbClr val="2D2119"/>
                </a:solidFill>
                <a:latin typeface="Arimo"/>
                <a:ea typeface="Arimo"/>
                <a:cs typeface="Arimo"/>
                <a:sym typeface="Arimo"/>
              </a:rPr>
              <a:t>Sustainable</a:t>
            </a:r>
          </a:p>
          <a:p>
            <a:pPr marL="1173566" lvl="1" indent="-586783" algn="just">
              <a:lnSpc>
                <a:spcPts val="7609"/>
              </a:lnSpc>
              <a:buFont typeface="Arial"/>
              <a:buChar char="•"/>
            </a:pPr>
            <a:r>
              <a:rPr lang="en-US" sz="5435" spc="293" dirty="0">
                <a:solidFill>
                  <a:srgbClr val="2D2119"/>
                </a:solidFill>
                <a:latin typeface="Arimo"/>
                <a:ea typeface="Arimo"/>
                <a:cs typeface="Arimo"/>
                <a:sym typeface="Arimo"/>
              </a:rPr>
              <a:t>Accountable</a:t>
            </a:r>
          </a:p>
          <a:p>
            <a:pPr algn="just">
              <a:lnSpc>
                <a:spcPts val="7609"/>
              </a:lnSpc>
            </a:pPr>
            <a:endParaRPr lang="en-US" sz="5435" spc="293" dirty="0">
              <a:solidFill>
                <a:srgbClr val="2D2119"/>
              </a:solidFill>
              <a:latin typeface="Arimo"/>
              <a:ea typeface="Arimo"/>
              <a:cs typeface="Arimo"/>
              <a:sym typeface="Arimo"/>
            </a:endParaRPr>
          </a:p>
          <a:p>
            <a:pPr algn="just">
              <a:lnSpc>
                <a:spcPts val="7609"/>
              </a:lnSpc>
            </a:pPr>
            <a:endParaRPr lang="en-US" sz="5435" spc="293" dirty="0">
              <a:solidFill>
                <a:srgbClr val="2D2119"/>
              </a:solidFill>
              <a:latin typeface="Arimo"/>
              <a:ea typeface="Arimo"/>
              <a:cs typeface="Arimo"/>
              <a:sym typeface="Arimo"/>
            </a:endParaRPr>
          </a:p>
          <a:p>
            <a:pPr algn="just">
              <a:lnSpc>
                <a:spcPts val="7609"/>
              </a:lnSpc>
            </a:pPr>
            <a:endParaRPr lang="en-US" sz="5435" spc="293" dirty="0">
              <a:solidFill>
                <a:srgbClr val="2D2119"/>
              </a:solidFill>
              <a:latin typeface="Arimo"/>
              <a:ea typeface="Arimo"/>
              <a:cs typeface="Arimo"/>
              <a:sym typeface="Arimo"/>
            </a:endParaRPr>
          </a:p>
        </p:txBody>
      </p:sp>
      <p:sp>
        <p:nvSpPr>
          <p:cNvPr id="8" name="TextBox 8"/>
          <p:cNvSpPr txBox="1"/>
          <p:nvPr/>
        </p:nvSpPr>
        <p:spPr>
          <a:xfrm>
            <a:off x="5565722" y="508454"/>
            <a:ext cx="11693578" cy="2258983"/>
          </a:xfrm>
          <a:prstGeom prst="rect">
            <a:avLst/>
          </a:prstGeom>
        </p:spPr>
        <p:txBody>
          <a:bodyPr lIns="0" tIns="0" rIns="0" bIns="0" rtlCol="0" anchor="t">
            <a:spAutoFit/>
          </a:bodyPr>
          <a:lstStyle/>
          <a:p>
            <a:pPr algn="l">
              <a:lnSpc>
                <a:spcPts val="9063"/>
              </a:lnSpc>
            </a:pPr>
            <a:r>
              <a:rPr lang="en-US" sz="6250" b="1" spc="556" dirty="0">
                <a:solidFill>
                  <a:srgbClr val="2D2119"/>
                </a:solidFill>
                <a:latin typeface="Arimo Bold"/>
                <a:ea typeface="Arimo Bold"/>
                <a:cs typeface="Arimo Bold"/>
                <a:sym typeface="Arimo Bold"/>
              </a:rPr>
              <a:t>NATIONAL FOOD POLICY: GUIDING PRINCIPLES</a:t>
            </a:r>
          </a:p>
        </p:txBody>
      </p:sp>
      <p:sp>
        <p:nvSpPr>
          <p:cNvPr id="9" name="TextBox 9"/>
          <p:cNvSpPr txBox="1"/>
          <p:nvPr/>
        </p:nvSpPr>
        <p:spPr>
          <a:xfrm>
            <a:off x="452373" y="9600871"/>
            <a:ext cx="766827" cy="432811"/>
          </a:xfrm>
          <a:prstGeom prst="rect">
            <a:avLst/>
          </a:prstGeom>
        </p:spPr>
        <p:txBody>
          <a:bodyPr wrap="square" lIns="0" tIns="0" rIns="0" bIns="0" rtlCol="0" anchor="t">
            <a:spAutoFit/>
          </a:bodyPr>
          <a:lstStyle/>
          <a:p>
            <a:pPr algn="ctr">
              <a:lnSpc>
                <a:spcPts val="3690"/>
              </a:lnSpc>
              <a:spcBef>
                <a:spcPct val="0"/>
              </a:spcBef>
            </a:pPr>
            <a:r>
              <a:rPr lang="en-US" sz="2400" spc="142" dirty="0">
                <a:solidFill>
                  <a:srgbClr val="2D2119"/>
                </a:solidFill>
                <a:latin typeface="Arimo"/>
                <a:ea typeface="Arimo"/>
                <a:cs typeface="Arimo"/>
                <a:sym typeface="Arimo"/>
              </a:rPr>
              <a:t>[2]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2348" y="1723671"/>
            <a:ext cx="6276312" cy="7698946"/>
            <a:chOff x="0" y="0"/>
            <a:chExt cx="8368416" cy="10265262"/>
          </a:xfrm>
        </p:grpSpPr>
        <p:pic>
          <p:nvPicPr>
            <p:cNvPr id="3" name="Picture 3"/>
            <p:cNvPicPr>
              <a:picLocks noChangeAspect="1"/>
            </p:cNvPicPr>
            <p:nvPr/>
          </p:nvPicPr>
          <p:blipFill>
            <a:blip r:embed="rId2"/>
            <a:srcRect l="22826" r="22826"/>
            <a:stretch>
              <a:fillRect/>
            </a:stretch>
          </p:blipFill>
          <p:spPr>
            <a:xfrm>
              <a:off x="0" y="0"/>
              <a:ext cx="8368416" cy="10265262"/>
            </a:xfrm>
            <a:prstGeom prst="rect">
              <a:avLst/>
            </a:prstGeom>
          </p:spPr>
        </p:pic>
      </p:grpSp>
      <p:grpSp>
        <p:nvGrpSpPr>
          <p:cNvPr id="4" name="Group 4"/>
          <p:cNvGrpSpPr/>
          <p:nvPr/>
        </p:nvGrpSpPr>
        <p:grpSpPr>
          <a:xfrm>
            <a:off x="4430420" y="338789"/>
            <a:ext cx="14462264" cy="2442512"/>
            <a:chOff x="0" y="0"/>
            <a:chExt cx="5275873" cy="1010418"/>
          </a:xfrm>
        </p:grpSpPr>
        <p:sp>
          <p:nvSpPr>
            <p:cNvPr id="5" name="Freeform 5"/>
            <p:cNvSpPr/>
            <p:nvPr/>
          </p:nvSpPr>
          <p:spPr>
            <a:xfrm>
              <a:off x="0" y="0"/>
              <a:ext cx="5275873" cy="1010418"/>
            </a:xfrm>
            <a:custGeom>
              <a:avLst/>
              <a:gdLst/>
              <a:ahLst/>
              <a:cxnLst/>
              <a:rect l="l" t="t" r="r" b="b"/>
              <a:pathLst>
                <a:path w="5275873" h="1010418">
                  <a:moveTo>
                    <a:pt x="0" y="0"/>
                  </a:moveTo>
                  <a:lnTo>
                    <a:pt x="5275873" y="0"/>
                  </a:lnTo>
                  <a:lnTo>
                    <a:pt x="5275873" y="1010418"/>
                  </a:lnTo>
                  <a:lnTo>
                    <a:pt x="0" y="1010418"/>
                  </a:lnTo>
                  <a:close/>
                </a:path>
              </a:pathLst>
            </a:custGeom>
            <a:solidFill>
              <a:srgbClr val="D8CABD">
                <a:alpha val="83922"/>
              </a:srgbClr>
            </a:solidFill>
          </p:spPr>
          <p:txBody>
            <a:bodyPr/>
            <a:lstStyle/>
            <a:p>
              <a:endParaRPr lang="en-US"/>
            </a:p>
          </p:txBody>
        </p:sp>
      </p:grpSp>
      <p:sp>
        <p:nvSpPr>
          <p:cNvPr id="7" name="TextBox 7"/>
          <p:cNvSpPr txBox="1"/>
          <p:nvPr/>
        </p:nvSpPr>
        <p:spPr>
          <a:xfrm>
            <a:off x="7098435" y="607688"/>
            <a:ext cx="11693578" cy="1115983"/>
          </a:xfrm>
          <a:prstGeom prst="rect">
            <a:avLst/>
          </a:prstGeom>
        </p:spPr>
        <p:txBody>
          <a:bodyPr lIns="0" tIns="0" rIns="0" bIns="0" rtlCol="0" anchor="t">
            <a:spAutoFit/>
          </a:bodyPr>
          <a:lstStyle/>
          <a:p>
            <a:pPr algn="l">
              <a:lnSpc>
                <a:spcPts val="9063"/>
              </a:lnSpc>
            </a:pPr>
            <a:r>
              <a:rPr lang="en-US" sz="6250" b="1" spc="556" dirty="0">
                <a:solidFill>
                  <a:srgbClr val="2D2119"/>
                </a:solidFill>
                <a:latin typeface="Arimo Bold"/>
                <a:ea typeface="Arimo Bold"/>
                <a:cs typeface="Arimo Bold"/>
                <a:sym typeface="Arimo Bold"/>
              </a:rPr>
              <a:t>WHY IT MATTERS</a:t>
            </a:r>
          </a:p>
        </p:txBody>
      </p:sp>
      <p:sp>
        <p:nvSpPr>
          <p:cNvPr id="8" name="TextBox 8"/>
          <p:cNvSpPr txBox="1"/>
          <p:nvPr/>
        </p:nvSpPr>
        <p:spPr>
          <a:xfrm>
            <a:off x="452373" y="9600870"/>
            <a:ext cx="538227" cy="432811"/>
          </a:xfrm>
          <a:prstGeom prst="rect">
            <a:avLst/>
          </a:prstGeom>
        </p:spPr>
        <p:txBody>
          <a:bodyPr wrap="square" lIns="0" tIns="0" rIns="0" bIns="0" rtlCol="0" anchor="t">
            <a:spAutoFit/>
          </a:bodyPr>
          <a:lstStyle/>
          <a:p>
            <a:pPr algn="ctr">
              <a:lnSpc>
                <a:spcPts val="3690"/>
              </a:lnSpc>
              <a:spcBef>
                <a:spcPct val="0"/>
              </a:spcBef>
            </a:pPr>
            <a:r>
              <a:rPr lang="en-US" sz="2635" spc="142" dirty="0">
                <a:solidFill>
                  <a:srgbClr val="2D2119"/>
                </a:solidFill>
                <a:latin typeface="Arimo"/>
                <a:ea typeface="Arimo"/>
                <a:cs typeface="Arimo"/>
                <a:sym typeface="Arimo"/>
              </a:rPr>
              <a:t>[2]</a:t>
            </a:r>
          </a:p>
        </p:txBody>
      </p:sp>
      <p:sp>
        <p:nvSpPr>
          <p:cNvPr id="9" name="TextBox 9"/>
          <p:cNvSpPr txBox="1"/>
          <p:nvPr/>
        </p:nvSpPr>
        <p:spPr>
          <a:xfrm>
            <a:off x="6851108" y="3115002"/>
            <a:ext cx="9989092" cy="9325053"/>
          </a:xfrm>
          <a:prstGeom prst="rect">
            <a:avLst/>
          </a:prstGeom>
        </p:spPr>
        <p:txBody>
          <a:bodyPr wrap="square" lIns="0" tIns="0" rIns="0" bIns="0" rtlCol="0" anchor="t">
            <a:spAutoFit/>
          </a:bodyPr>
          <a:lstStyle/>
          <a:p>
            <a:pPr marL="655419" lvl="1" indent="-327709" algn="l">
              <a:lnSpc>
                <a:spcPts val="4250"/>
              </a:lnSpc>
              <a:buFont typeface="Arial"/>
              <a:buChar char="•"/>
            </a:pPr>
            <a:r>
              <a:rPr lang="en-US" sz="4000" spc="163" dirty="0">
                <a:solidFill>
                  <a:srgbClr val="2D2119"/>
                </a:solidFill>
                <a:latin typeface="Arimo"/>
                <a:ea typeface="Arimo"/>
                <a:cs typeface="Arimo"/>
                <a:sym typeface="Arimo"/>
              </a:rPr>
              <a:t>Supports Health and Wellness</a:t>
            </a:r>
          </a:p>
          <a:p>
            <a:pPr marL="327710" lvl="1" algn="l">
              <a:lnSpc>
                <a:spcPts val="4250"/>
              </a:lnSpc>
            </a:pPr>
            <a:endParaRPr lang="en-US" sz="4000" spc="163" dirty="0">
              <a:solidFill>
                <a:srgbClr val="2D2119"/>
              </a:solidFill>
              <a:latin typeface="Arimo"/>
              <a:ea typeface="Arimo"/>
              <a:cs typeface="Arimo"/>
              <a:sym typeface="Arimo"/>
            </a:endParaRPr>
          </a:p>
          <a:p>
            <a:pPr marL="655419" lvl="1" indent="-327709" algn="l">
              <a:lnSpc>
                <a:spcPts val="4250"/>
              </a:lnSpc>
              <a:buFont typeface="Arial"/>
              <a:buChar char="•"/>
            </a:pPr>
            <a:r>
              <a:rPr lang="en-US" sz="4000" spc="163" dirty="0">
                <a:solidFill>
                  <a:srgbClr val="2D2119"/>
                </a:solidFill>
                <a:latin typeface="Arimo"/>
                <a:ea typeface="Arimo"/>
                <a:cs typeface="Arimo"/>
                <a:sym typeface="Arimo"/>
              </a:rPr>
              <a:t>Increases access to nutritious food</a:t>
            </a:r>
          </a:p>
          <a:p>
            <a:pPr marL="655419" lvl="1" indent="-327709" algn="l">
              <a:lnSpc>
                <a:spcPts val="4250"/>
              </a:lnSpc>
              <a:buFont typeface="Arial"/>
              <a:buChar char="•"/>
            </a:pPr>
            <a:endParaRPr lang="en-US" sz="4000" spc="163" dirty="0">
              <a:solidFill>
                <a:srgbClr val="2D2119"/>
              </a:solidFill>
              <a:latin typeface="Arimo"/>
              <a:ea typeface="Arimo"/>
              <a:cs typeface="Arimo"/>
              <a:sym typeface="Arimo"/>
            </a:endParaRPr>
          </a:p>
          <a:p>
            <a:pPr marL="655419" lvl="1" indent="-327709" algn="l">
              <a:lnSpc>
                <a:spcPts val="4250"/>
              </a:lnSpc>
              <a:buFont typeface="Arial"/>
              <a:buChar char="•"/>
            </a:pPr>
            <a:r>
              <a:rPr lang="en-US" sz="4000" spc="163" dirty="0">
                <a:solidFill>
                  <a:srgbClr val="2D2119"/>
                </a:solidFill>
                <a:latin typeface="Arimo"/>
                <a:ea typeface="Arimo"/>
                <a:cs typeface="Arimo"/>
                <a:sym typeface="Arimo"/>
              </a:rPr>
              <a:t>Provides local and regional flexibility</a:t>
            </a:r>
          </a:p>
          <a:p>
            <a:pPr marL="655419" lvl="1" indent="-327709" algn="l">
              <a:lnSpc>
                <a:spcPts val="4250"/>
              </a:lnSpc>
              <a:buFont typeface="Arial"/>
              <a:buChar char="•"/>
            </a:pPr>
            <a:endParaRPr lang="en-US" sz="4000" spc="163" dirty="0">
              <a:solidFill>
                <a:srgbClr val="2D2119"/>
              </a:solidFill>
              <a:latin typeface="Arimo"/>
              <a:ea typeface="Arimo"/>
              <a:cs typeface="Arimo"/>
              <a:sym typeface="Arimo"/>
            </a:endParaRPr>
          </a:p>
          <a:p>
            <a:pPr marL="655419" lvl="1" indent="-327709" algn="l">
              <a:lnSpc>
                <a:spcPts val="4250"/>
              </a:lnSpc>
              <a:buFont typeface="Arial"/>
              <a:buChar char="•"/>
            </a:pPr>
            <a:r>
              <a:rPr lang="en-US" sz="4000" spc="163" dirty="0">
                <a:solidFill>
                  <a:srgbClr val="2D2119"/>
                </a:solidFill>
                <a:latin typeface="Arimo"/>
                <a:ea typeface="Arimo"/>
                <a:cs typeface="Arimo"/>
                <a:sym typeface="Arimo"/>
              </a:rPr>
              <a:t>Builds social connections</a:t>
            </a:r>
          </a:p>
          <a:p>
            <a:pPr marL="655419" lvl="1" indent="-327709" algn="l">
              <a:lnSpc>
                <a:spcPts val="4250"/>
              </a:lnSpc>
              <a:buFont typeface="Arial"/>
              <a:buChar char="•"/>
            </a:pPr>
            <a:endParaRPr lang="en-US" sz="4000" spc="163" dirty="0">
              <a:solidFill>
                <a:srgbClr val="2D2119"/>
              </a:solidFill>
              <a:latin typeface="Arimo"/>
              <a:ea typeface="Arimo"/>
              <a:cs typeface="Arimo"/>
              <a:sym typeface="Arimo"/>
            </a:endParaRPr>
          </a:p>
          <a:p>
            <a:pPr marL="655419" lvl="1" indent="-327709" algn="l">
              <a:lnSpc>
                <a:spcPts val="4250"/>
              </a:lnSpc>
              <a:buFont typeface="Arial"/>
              <a:buChar char="•"/>
            </a:pPr>
            <a:r>
              <a:rPr lang="en-US" sz="4000" spc="163" dirty="0">
                <a:solidFill>
                  <a:srgbClr val="2D2119"/>
                </a:solidFill>
                <a:latin typeface="Arimo"/>
                <a:ea typeface="Arimo"/>
                <a:cs typeface="Arimo"/>
                <a:sym typeface="Arimo"/>
              </a:rPr>
              <a:t>Opportunity to highlight cultural diversity</a:t>
            </a:r>
          </a:p>
          <a:p>
            <a:pPr marL="655419" lvl="1" indent="-327709" algn="l">
              <a:lnSpc>
                <a:spcPts val="4250"/>
              </a:lnSpc>
              <a:buFont typeface="Arial"/>
              <a:buChar char="•"/>
            </a:pPr>
            <a:endParaRPr lang="en-US" sz="4000" spc="163" dirty="0">
              <a:solidFill>
                <a:srgbClr val="2D2119"/>
              </a:solidFill>
              <a:latin typeface="Arimo"/>
              <a:ea typeface="Arimo"/>
              <a:cs typeface="Arimo"/>
              <a:sym typeface="Arimo"/>
            </a:endParaRPr>
          </a:p>
          <a:p>
            <a:pPr marL="655419" lvl="1" indent="-327709" algn="l">
              <a:lnSpc>
                <a:spcPts val="4250"/>
              </a:lnSpc>
              <a:buFont typeface="Arial"/>
              <a:buChar char="•"/>
            </a:pPr>
            <a:r>
              <a:rPr lang="en-US" sz="4000" spc="163" dirty="0">
                <a:solidFill>
                  <a:srgbClr val="2D2119"/>
                </a:solidFill>
                <a:latin typeface="Arimo"/>
                <a:ea typeface="Arimo"/>
                <a:cs typeface="Arimo"/>
                <a:sym typeface="Arimo"/>
              </a:rPr>
              <a:t>Integration of experiential learning</a:t>
            </a:r>
          </a:p>
          <a:p>
            <a:pPr algn="l">
              <a:lnSpc>
                <a:spcPts val="4250"/>
              </a:lnSpc>
            </a:pPr>
            <a:endParaRPr lang="en-US" sz="3035" spc="163" dirty="0">
              <a:solidFill>
                <a:srgbClr val="2D2119"/>
              </a:solidFill>
              <a:latin typeface="Arimo"/>
              <a:ea typeface="Arimo"/>
              <a:cs typeface="Arimo"/>
              <a:sym typeface="Arimo"/>
            </a:endParaRPr>
          </a:p>
          <a:p>
            <a:pPr algn="just">
              <a:lnSpc>
                <a:spcPts val="4250"/>
              </a:lnSpc>
            </a:pPr>
            <a:endParaRPr lang="en-US" sz="3035" spc="163" dirty="0">
              <a:solidFill>
                <a:srgbClr val="2D2119"/>
              </a:solidFill>
              <a:latin typeface="Arimo"/>
              <a:ea typeface="Arimo"/>
              <a:cs typeface="Arimo"/>
              <a:sym typeface="Arimo"/>
            </a:endParaRPr>
          </a:p>
          <a:p>
            <a:pPr algn="just">
              <a:lnSpc>
                <a:spcPts val="4250"/>
              </a:lnSpc>
            </a:pPr>
            <a:endParaRPr lang="en-US" sz="3035" spc="163" dirty="0">
              <a:solidFill>
                <a:srgbClr val="2D2119"/>
              </a:solidFill>
              <a:latin typeface="Arimo"/>
              <a:ea typeface="Arimo"/>
              <a:cs typeface="Arimo"/>
              <a:sym typeface="Arimo"/>
            </a:endParaRPr>
          </a:p>
          <a:p>
            <a:pPr algn="just">
              <a:lnSpc>
                <a:spcPts val="4250"/>
              </a:lnSpc>
            </a:pPr>
            <a:endParaRPr lang="en-US" sz="3035" spc="163" dirty="0">
              <a:solidFill>
                <a:srgbClr val="2D2119"/>
              </a:solidFill>
              <a:latin typeface="Arimo"/>
              <a:ea typeface="Arimo"/>
              <a:cs typeface="Arimo"/>
              <a:sym typeface="Arimo"/>
            </a:endParaRPr>
          </a:p>
          <a:p>
            <a:pPr algn="l">
              <a:lnSpc>
                <a:spcPts val="4250"/>
              </a:lnSpc>
              <a:spcBef>
                <a:spcPct val="0"/>
              </a:spcBef>
            </a:pPr>
            <a:endParaRPr lang="en-US" sz="3035" spc="163" dirty="0">
              <a:solidFill>
                <a:srgbClr val="2D2119"/>
              </a:solidFill>
              <a:latin typeface="Arimo"/>
              <a:ea typeface="Arimo"/>
              <a:cs typeface="Arimo"/>
              <a:sym typeface="Arim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27297" y="1074880"/>
            <a:ext cx="4946700" cy="7698946"/>
            <a:chOff x="0" y="0"/>
            <a:chExt cx="6595600" cy="10265262"/>
          </a:xfrm>
        </p:grpSpPr>
        <p:pic>
          <p:nvPicPr>
            <p:cNvPr id="3" name="Picture 3"/>
            <p:cNvPicPr>
              <a:picLocks noChangeAspect="1"/>
            </p:cNvPicPr>
            <p:nvPr/>
          </p:nvPicPr>
          <p:blipFill>
            <a:blip r:embed="rId2"/>
            <a:srcRect l="24299" r="24299"/>
            <a:stretch>
              <a:fillRect/>
            </a:stretch>
          </p:blipFill>
          <p:spPr>
            <a:xfrm>
              <a:off x="0" y="0"/>
              <a:ext cx="6595600" cy="10265262"/>
            </a:xfrm>
            <a:prstGeom prst="rect">
              <a:avLst/>
            </a:prstGeom>
          </p:spPr>
        </p:pic>
      </p:grpSp>
      <p:grpSp>
        <p:nvGrpSpPr>
          <p:cNvPr id="4" name="Group 4"/>
          <p:cNvGrpSpPr/>
          <p:nvPr/>
        </p:nvGrpSpPr>
        <p:grpSpPr>
          <a:xfrm>
            <a:off x="13278595" y="0"/>
            <a:ext cx="3032694" cy="3108554"/>
            <a:chOff x="0" y="0"/>
            <a:chExt cx="4043591" cy="4144738"/>
          </a:xfrm>
        </p:grpSpPr>
        <p:pic>
          <p:nvPicPr>
            <p:cNvPr id="5" name="Picture 5"/>
            <p:cNvPicPr>
              <a:picLocks noChangeAspect="1"/>
            </p:cNvPicPr>
            <p:nvPr/>
          </p:nvPicPr>
          <p:blipFill>
            <a:blip r:embed="rId3"/>
            <a:srcRect l="25911" r="9089"/>
            <a:stretch>
              <a:fillRect/>
            </a:stretch>
          </p:blipFill>
          <p:spPr>
            <a:xfrm>
              <a:off x="0" y="0"/>
              <a:ext cx="4043591" cy="4144738"/>
            </a:xfrm>
            <a:prstGeom prst="rect">
              <a:avLst/>
            </a:prstGeom>
          </p:spPr>
        </p:pic>
      </p:grpSp>
      <p:grpSp>
        <p:nvGrpSpPr>
          <p:cNvPr id="6" name="Group 6"/>
          <p:cNvGrpSpPr/>
          <p:nvPr/>
        </p:nvGrpSpPr>
        <p:grpSpPr>
          <a:xfrm>
            <a:off x="13278595" y="3589223"/>
            <a:ext cx="3032694" cy="3108554"/>
            <a:chOff x="0" y="0"/>
            <a:chExt cx="4043591" cy="4144738"/>
          </a:xfrm>
        </p:grpSpPr>
        <p:pic>
          <p:nvPicPr>
            <p:cNvPr id="7" name="Picture 7"/>
            <p:cNvPicPr>
              <a:picLocks noChangeAspect="1"/>
            </p:cNvPicPr>
            <p:nvPr/>
          </p:nvPicPr>
          <p:blipFill>
            <a:blip r:embed="rId4"/>
            <a:srcRect l="17500" r="17500"/>
            <a:stretch>
              <a:fillRect/>
            </a:stretch>
          </p:blipFill>
          <p:spPr>
            <a:xfrm>
              <a:off x="0" y="0"/>
              <a:ext cx="4043591" cy="4144738"/>
            </a:xfrm>
            <a:prstGeom prst="rect">
              <a:avLst/>
            </a:prstGeom>
          </p:spPr>
        </p:pic>
      </p:grpSp>
      <p:grpSp>
        <p:nvGrpSpPr>
          <p:cNvPr id="8" name="Group 8"/>
          <p:cNvGrpSpPr/>
          <p:nvPr/>
        </p:nvGrpSpPr>
        <p:grpSpPr>
          <a:xfrm>
            <a:off x="13278595" y="7188436"/>
            <a:ext cx="3032694" cy="3108554"/>
            <a:chOff x="0" y="0"/>
            <a:chExt cx="4043591" cy="4144738"/>
          </a:xfrm>
        </p:grpSpPr>
        <p:pic>
          <p:nvPicPr>
            <p:cNvPr id="9" name="Picture 9"/>
            <p:cNvPicPr>
              <a:picLocks noChangeAspect="1"/>
            </p:cNvPicPr>
            <p:nvPr/>
          </p:nvPicPr>
          <p:blipFill>
            <a:blip r:embed="rId5"/>
            <a:srcRect l="17480" r="17480"/>
            <a:stretch>
              <a:fillRect/>
            </a:stretch>
          </p:blipFill>
          <p:spPr>
            <a:xfrm>
              <a:off x="0" y="0"/>
              <a:ext cx="4043591" cy="4144738"/>
            </a:xfrm>
            <a:prstGeom prst="rect">
              <a:avLst/>
            </a:prstGeom>
          </p:spPr>
        </p:pic>
      </p:grpSp>
      <p:grpSp>
        <p:nvGrpSpPr>
          <p:cNvPr id="10" name="Group 10"/>
          <p:cNvGrpSpPr/>
          <p:nvPr/>
        </p:nvGrpSpPr>
        <p:grpSpPr>
          <a:xfrm>
            <a:off x="4786063" y="1723671"/>
            <a:ext cx="14462264" cy="2769765"/>
            <a:chOff x="0" y="0"/>
            <a:chExt cx="5275873" cy="1010418"/>
          </a:xfrm>
        </p:grpSpPr>
        <p:sp>
          <p:nvSpPr>
            <p:cNvPr id="11" name="Freeform 11"/>
            <p:cNvSpPr/>
            <p:nvPr/>
          </p:nvSpPr>
          <p:spPr>
            <a:xfrm>
              <a:off x="0" y="0"/>
              <a:ext cx="5275873" cy="1010418"/>
            </a:xfrm>
            <a:custGeom>
              <a:avLst/>
              <a:gdLst/>
              <a:ahLst/>
              <a:cxnLst/>
              <a:rect l="l" t="t" r="r" b="b"/>
              <a:pathLst>
                <a:path w="5275873" h="1010418">
                  <a:moveTo>
                    <a:pt x="0" y="0"/>
                  </a:moveTo>
                  <a:lnTo>
                    <a:pt x="5275873" y="0"/>
                  </a:lnTo>
                  <a:lnTo>
                    <a:pt x="5275873" y="1010418"/>
                  </a:lnTo>
                  <a:lnTo>
                    <a:pt x="0" y="1010418"/>
                  </a:lnTo>
                  <a:close/>
                </a:path>
              </a:pathLst>
            </a:custGeom>
            <a:solidFill>
              <a:srgbClr val="9CB0AA">
                <a:alpha val="83922"/>
              </a:srgbClr>
            </a:solidFill>
          </p:spPr>
          <p:txBody>
            <a:bodyPr/>
            <a:lstStyle/>
            <a:p>
              <a:endParaRPr lang="en-US"/>
            </a:p>
          </p:txBody>
        </p:sp>
      </p:grpSp>
      <p:sp>
        <p:nvSpPr>
          <p:cNvPr id="12" name="TextBox 12"/>
          <p:cNvSpPr txBox="1"/>
          <p:nvPr/>
        </p:nvSpPr>
        <p:spPr>
          <a:xfrm>
            <a:off x="6857336" y="5914187"/>
            <a:ext cx="6108632" cy="1626235"/>
          </a:xfrm>
          <a:prstGeom prst="rect">
            <a:avLst/>
          </a:prstGeom>
        </p:spPr>
        <p:txBody>
          <a:bodyPr lIns="0" tIns="0" rIns="0" bIns="0" rtlCol="0" anchor="t">
            <a:spAutoFit/>
          </a:bodyPr>
          <a:lstStyle/>
          <a:p>
            <a:pPr algn="r">
              <a:lnSpc>
                <a:spcPts val="4339"/>
              </a:lnSpc>
            </a:pPr>
            <a:r>
              <a:rPr lang="en-US" sz="3099" spc="167" dirty="0">
                <a:solidFill>
                  <a:srgbClr val="2D2119"/>
                </a:solidFill>
                <a:latin typeface="Arimo"/>
                <a:ea typeface="Arimo"/>
                <a:cs typeface="Arimo"/>
                <a:sym typeface="Arimo"/>
              </a:rPr>
              <a:t>When programs are integrating these principles, what does that look like?</a:t>
            </a:r>
          </a:p>
        </p:txBody>
      </p:sp>
      <p:sp>
        <p:nvSpPr>
          <p:cNvPr id="13" name="TextBox 13"/>
          <p:cNvSpPr txBox="1"/>
          <p:nvPr/>
        </p:nvSpPr>
        <p:spPr>
          <a:xfrm>
            <a:off x="5814763" y="1893337"/>
            <a:ext cx="10993782" cy="2258983"/>
          </a:xfrm>
          <a:prstGeom prst="rect">
            <a:avLst/>
          </a:prstGeom>
        </p:spPr>
        <p:txBody>
          <a:bodyPr lIns="0" tIns="0" rIns="0" bIns="0" rtlCol="0" anchor="t">
            <a:spAutoFit/>
          </a:bodyPr>
          <a:lstStyle/>
          <a:p>
            <a:pPr algn="l">
              <a:lnSpc>
                <a:spcPts val="9063"/>
              </a:lnSpc>
            </a:pPr>
            <a:r>
              <a:rPr lang="en-US" sz="6250" b="1" spc="556">
                <a:solidFill>
                  <a:srgbClr val="2D2119"/>
                </a:solidFill>
                <a:latin typeface="Arimo Bold"/>
                <a:ea typeface="Arimo Bold"/>
                <a:cs typeface="Arimo Bold"/>
                <a:sym typeface="Arimo Bold"/>
              </a:rPr>
              <a:t>EQUITY, INCLUSION AND DIVERSITY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TM03457515[[fn=View]]</Template>
  <TotalTime>5537</TotalTime>
  <Words>946</Words>
  <Application>Microsoft Office PowerPoint</Application>
  <PresentationFormat>Custom</PresentationFormat>
  <Paragraphs>157</Paragraphs>
  <Slides>23</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Afrah</vt:lpstr>
      <vt:lpstr>Abadi</vt:lpstr>
      <vt:lpstr>Arimo Italics</vt:lpstr>
      <vt:lpstr>Arial</vt:lpstr>
      <vt:lpstr>Arimo Bold</vt:lpstr>
      <vt:lpstr>Calibri</vt:lpstr>
      <vt:lpstr>Arimo Bold Italics</vt:lpstr>
      <vt:lpstr>Arimo</vt:lpstr>
      <vt:lpstr>Aptos</vt:lpstr>
      <vt:lpstr>Afrah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Culturally Important Foods</vt:lpstr>
      <vt:lpstr>PowerPoint Presentation</vt:lpstr>
      <vt:lpstr>PowerPoint Presentation</vt:lpstr>
      <vt:lpstr>PowerPoint Presentation</vt:lpstr>
      <vt:lpstr>Resources and Supports</vt:lpstr>
      <vt:lpstr>Reach out for support</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cultivating equitable, incusive and diversity school food programs</dc:title>
  <dc:creator>Jennelle Arnew</dc:creator>
  <cp:lastModifiedBy>Jennelle Arnew</cp:lastModifiedBy>
  <cp:revision>7</cp:revision>
  <dcterms:created xsi:type="dcterms:W3CDTF">2006-08-16T00:00:00Z</dcterms:created>
  <dcterms:modified xsi:type="dcterms:W3CDTF">2024-10-22T17:09:52Z</dcterms:modified>
  <dc:identifier>DAGTvSQIxXU</dc:identifier>
</cp:coreProperties>
</file>